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9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654"/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43038-F271-B44C-A609-61624E5FF5AB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ED68C-9BEB-2D4C-9A9D-4FF7F696211E}">
      <dgm:prSet/>
      <dgm:spPr/>
      <dgm:t>
        <a:bodyPr/>
        <a:lstStyle/>
        <a:p>
          <a:pPr rtl="0"/>
          <a:r>
            <a:rPr lang="en-US" dirty="0" smtClean="0"/>
            <a:t>Linearity</a:t>
          </a:r>
          <a:endParaRPr lang="en-US" dirty="0"/>
        </a:p>
      </dgm:t>
    </dgm:pt>
    <dgm:pt modelId="{9F38B551-A426-E94C-BBA8-F4C2318589D2}" type="parTrans" cxnId="{27AAEF74-B392-6E4B-B302-2E38EAD6547A}">
      <dgm:prSet/>
      <dgm:spPr/>
      <dgm:t>
        <a:bodyPr/>
        <a:lstStyle/>
        <a:p>
          <a:endParaRPr lang="en-US"/>
        </a:p>
      </dgm:t>
    </dgm:pt>
    <dgm:pt modelId="{78C07CA1-B586-F244-AA77-DDAA5D980254}" type="sibTrans" cxnId="{27AAEF74-B392-6E4B-B302-2E38EAD6547A}">
      <dgm:prSet/>
      <dgm:spPr/>
      <dgm:t>
        <a:bodyPr/>
        <a:lstStyle/>
        <a:p>
          <a:endParaRPr lang="en-US"/>
        </a:p>
      </dgm:t>
    </dgm:pt>
    <dgm:pt modelId="{1CE252B9-E661-E545-A43D-AF9F6C107A4B}">
      <dgm:prSet/>
      <dgm:spPr/>
      <dgm:t>
        <a:bodyPr/>
        <a:lstStyle/>
        <a:p>
          <a:pPr rtl="0"/>
          <a:r>
            <a:rPr lang="en-US" smtClean="0"/>
            <a:t>End of Presentation</a:t>
          </a:r>
          <a:endParaRPr lang="en-US"/>
        </a:p>
      </dgm:t>
    </dgm:pt>
    <dgm:pt modelId="{F41F37CF-2695-E841-8D68-F7A0788E8A48}" type="parTrans" cxnId="{22084601-BF09-3748-9512-68D73C701C0D}">
      <dgm:prSet/>
      <dgm:spPr/>
      <dgm:t>
        <a:bodyPr/>
        <a:lstStyle/>
        <a:p>
          <a:endParaRPr lang="en-US"/>
        </a:p>
      </dgm:t>
    </dgm:pt>
    <dgm:pt modelId="{76A7FDA8-7558-F046-9383-FC32324FCF58}" type="sibTrans" cxnId="{22084601-BF09-3748-9512-68D73C701C0D}">
      <dgm:prSet/>
      <dgm:spPr/>
      <dgm:t>
        <a:bodyPr/>
        <a:lstStyle/>
        <a:p>
          <a:endParaRPr lang="en-US"/>
        </a:p>
      </dgm:t>
    </dgm:pt>
    <dgm:pt modelId="{1BD4007E-106D-184C-930C-DA383DE887FC}" type="pres">
      <dgm:prSet presAssocID="{F8543038-F271-B44C-A609-61624E5FF5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FE25D-18DC-C347-AD87-891706CB57A3}" type="pres">
      <dgm:prSet presAssocID="{A13ED68C-9BEB-2D4C-9A9D-4FF7F696211E}" presName="Name8" presStyleCnt="0"/>
      <dgm:spPr/>
    </dgm:pt>
    <dgm:pt modelId="{84DC221C-8ADF-8F4C-A4AB-1ED1486C2BAB}" type="pres">
      <dgm:prSet presAssocID="{A13ED68C-9BEB-2D4C-9A9D-4FF7F696211E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C436E-4AC4-9B44-A458-C394BA2F8995}" type="pres">
      <dgm:prSet presAssocID="{A13ED68C-9BEB-2D4C-9A9D-4FF7F69621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6D29C-3EAE-224F-8EC6-90837AC9132C}" type="pres">
      <dgm:prSet presAssocID="{1CE252B9-E661-E545-A43D-AF9F6C107A4B}" presName="Name8" presStyleCnt="0"/>
      <dgm:spPr/>
    </dgm:pt>
    <dgm:pt modelId="{570ECD48-A719-8C40-9E13-BDECC43874A0}" type="pres">
      <dgm:prSet presAssocID="{1CE252B9-E661-E545-A43D-AF9F6C107A4B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425F1-0D5A-7542-A13F-309B4F9FFBD7}" type="pres">
      <dgm:prSet presAssocID="{1CE252B9-E661-E545-A43D-AF9F6C107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0C031B-07CB-5347-A9FC-14258FB3272A}" type="presOf" srcId="{1CE252B9-E661-E545-A43D-AF9F6C107A4B}" destId="{570ECD48-A719-8C40-9E13-BDECC43874A0}" srcOrd="0" destOrd="0" presId="urn:microsoft.com/office/officeart/2005/8/layout/pyramid1"/>
    <dgm:cxn modelId="{27AAEF74-B392-6E4B-B302-2E38EAD6547A}" srcId="{F8543038-F271-B44C-A609-61624E5FF5AB}" destId="{A13ED68C-9BEB-2D4C-9A9D-4FF7F696211E}" srcOrd="0" destOrd="0" parTransId="{9F38B551-A426-E94C-BBA8-F4C2318589D2}" sibTransId="{78C07CA1-B586-F244-AA77-DDAA5D980254}"/>
    <dgm:cxn modelId="{22084601-BF09-3748-9512-68D73C701C0D}" srcId="{F8543038-F271-B44C-A609-61624E5FF5AB}" destId="{1CE252B9-E661-E545-A43D-AF9F6C107A4B}" srcOrd="1" destOrd="0" parTransId="{F41F37CF-2695-E841-8D68-F7A0788E8A48}" sibTransId="{76A7FDA8-7558-F046-9383-FC32324FCF58}"/>
    <dgm:cxn modelId="{1993D57C-4421-3B4A-BBD0-079BC2FC135E}" type="presOf" srcId="{F8543038-F271-B44C-A609-61624E5FF5AB}" destId="{1BD4007E-106D-184C-930C-DA383DE887FC}" srcOrd="0" destOrd="0" presId="urn:microsoft.com/office/officeart/2005/8/layout/pyramid1"/>
    <dgm:cxn modelId="{98C56A7C-4641-D043-AB34-453DF3182A38}" type="presOf" srcId="{1CE252B9-E661-E545-A43D-AF9F6C107A4B}" destId="{8B3425F1-0D5A-7542-A13F-309B4F9FFBD7}" srcOrd="1" destOrd="0" presId="urn:microsoft.com/office/officeart/2005/8/layout/pyramid1"/>
    <dgm:cxn modelId="{ED774AA1-E55D-0346-98CE-611B2C08938A}" type="presOf" srcId="{A13ED68C-9BEB-2D4C-9A9D-4FF7F696211E}" destId="{2E2C436E-4AC4-9B44-A458-C394BA2F8995}" srcOrd="1" destOrd="0" presId="urn:microsoft.com/office/officeart/2005/8/layout/pyramid1"/>
    <dgm:cxn modelId="{28B5580D-CEE2-7141-8784-FD9780B8EDA1}" type="presOf" srcId="{A13ED68C-9BEB-2D4C-9A9D-4FF7F696211E}" destId="{84DC221C-8ADF-8F4C-A4AB-1ED1486C2BAB}" srcOrd="0" destOrd="0" presId="urn:microsoft.com/office/officeart/2005/8/layout/pyramid1"/>
    <dgm:cxn modelId="{095E65DF-A0A6-B14E-A61E-07B3F0479982}" type="presParOf" srcId="{1BD4007E-106D-184C-930C-DA383DE887FC}" destId="{51EFE25D-18DC-C347-AD87-891706CB57A3}" srcOrd="0" destOrd="0" presId="urn:microsoft.com/office/officeart/2005/8/layout/pyramid1"/>
    <dgm:cxn modelId="{FFDAE363-6990-D942-9870-09440036493C}" type="presParOf" srcId="{51EFE25D-18DC-C347-AD87-891706CB57A3}" destId="{84DC221C-8ADF-8F4C-A4AB-1ED1486C2BAB}" srcOrd="0" destOrd="0" presId="urn:microsoft.com/office/officeart/2005/8/layout/pyramid1"/>
    <dgm:cxn modelId="{228A3D3C-C3F9-644D-BCAC-7BE92AAEDC0E}" type="presParOf" srcId="{51EFE25D-18DC-C347-AD87-891706CB57A3}" destId="{2E2C436E-4AC4-9B44-A458-C394BA2F8995}" srcOrd="1" destOrd="0" presId="urn:microsoft.com/office/officeart/2005/8/layout/pyramid1"/>
    <dgm:cxn modelId="{9C295064-07A3-324E-AAA3-3A70DD673C25}" type="presParOf" srcId="{1BD4007E-106D-184C-930C-DA383DE887FC}" destId="{22E6D29C-3EAE-224F-8EC6-90837AC9132C}" srcOrd="1" destOrd="0" presId="urn:microsoft.com/office/officeart/2005/8/layout/pyramid1"/>
    <dgm:cxn modelId="{5C0FFFEB-96BB-6948-B8E0-C79D8CC279C9}" type="presParOf" srcId="{22E6D29C-3EAE-224F-8EC6-90837AC9132C}" destId="{570ECD48-A719-8C40-9E13-BDECC43874A0}" srcOrd="0" destOrd="0" presId="urn:microsoft.com/office/officeart/2005/8/layout/pyramid1"/>
    <dgm:cxn modelId="{46E6F4EE-2480-074E-93DE-47ECEB2BE338}" type="presParOf" srcId="{22E6D29C-3EAE-224F-8EC6-90837AC9132C}" destId="{8B3425F1-0D5A-7542-A13F-309B4F9FFB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C221C-8ADF-8F4C-A4AB-1ED1486C2BAB}">
      <dsp:nvSpPr>
        <dsp:cNvPr id="0" name=""/>
        <dsp:cNvSpPr/>
      </dsp:nvSpPr>
      <dsp:spPr>
        <a:xfrm>
          <a:off x="2057400" y="0"/>
          <a:ext cx="41148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Linearity</a:t>
          </a:r>
          <a:endParaRPr lang="en-US" sz="6500" kern="1200" dirty="0"/>
        </a:p>
      </dsp:txBody>
      <dsp:txXfrm>
        <a:off x="2057400" y="0"/>
        <a:ext cx="4114800" cy="2910681"/>
      </dsp:txXfrm>
    </dsp:sp>
    <dsp:sp modelId="{570ECD48-A719-8C40-9E13-BDECC43874A0}">
      <dsp:nvSpPr>
        <dsp:cNvPr id="0" name=""/>
        <dsp:cNvSpPr/>
      </dsp:nvSpPr>
      <dsp:spPr>
        <a:xfrm>
          <a:off x="0" y="2910681"/>
          <a:ext cx="82296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End of Presentation</a:t>
          </a:r>
          <a:endParaRPr lang="en-US" sz="6500" kern="1200"/>
        </a:p>
      </dsp:txBody>
      <dsp:txXfrm>
        <a:off x="1440179" y="2910681"/>
        <a:ext cx="5349240" cy="2910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12/31/13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12/31/13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12/31/13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12/31/13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12/31/13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12/31/13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12/31/13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Statistical Fundamentals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Using Microsoft Excel for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and Bivariate Analysis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Alfred P. Rovai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Linearity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>
                <a:latin typeface="Times New Roman"/>
                <a:cs typeface="Times New Roman"/>
              </a:rPr>
              <a:t>©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2013 by Alfred P. Rovai</a:t>
            </a: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/>
                <a:cs typeface="Times New Roman"/>
              </a:rPr>
              <a:t>Microsoft® Excel® Screen Prints Courtesy of Microsoft Corporation.</a:t>
            </a:r>
          </a:p>
        </p:txBody>
      </p:sp>
      <p:pic>
        <p:nvPicPr>
          <p:cNvPr id="8" name="Picture 7" descr="Kindle 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3999"/>
            <a:ext cx="2667000" cy="40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322815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Linearity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assumption of linearity is that there is an approximate straight line relationship between two continuous variables.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common assumption in many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bivariate procedures,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such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bivariate correlation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regression analysis, because solutions are based on the general linear model (GLM).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relationship is nonlinear, the statistics that assume it is linear will either underestimate the strength of the relationship or fail to detect the existence of a relationship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Methods of evaluating linearity: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Draw on theory or prior research.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a scatterplot.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(Note: in regression analysis, nonlinearity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usually most evident in a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plot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observed versus predicted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values.)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6 at 4.58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0"/>
            <a:ext cx="7797800" cy="6286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4267200"/>
            <a:ext cx="3367516" cy="923330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 Evaluate linearity for variables </a:t>
            </a:r>
          </a:p>
          <a:p>
            <a:pPr algn="ctr"/>
            <a:r>
              <a:rPr lang="en-US" dirty="0" smtClean="0"/>
              <a:t>powerlessness and normlessness.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6134" y="2819400"/>
            <a:ext cx="3358161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smtClean="0"/>
              <a:t>Motivation.xlsx</a:t>
            </a:r>
            <a:r>
              <a:rPr lang="en-US" smtClean="0"/>
              <a:t>. 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05000" y="35814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3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7 at 4.46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468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2667000"/>
            <a:ext cx="5257800" cy="2585323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Copy variables powerlessness (</a:t>
            </a:r>
            <a:r>
              <a:rPr lang="en-US" dirty="0" err="1" smtClean="0"/>
              <a:t>powerl</a:t>
            </a:r>
            <a:r>
              <a:rPr lang="en-US" dirty="0" smtClean="0"/>
              <a:t>) and normlessness (</a:t>
            </a:r>
            <a:r>
              <a:rPr lang="en-US" dirty="0" err="1" smtClean="0"/>
              <a:t>norml</a:t>
            </a:r>
            <a:r>
              <a:rPr lang="en-US" dirty="0" smtClean="0"/>
              <a:t>) from the Data tab to columns A and B in an empty tab.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Click on cell A2</a:t>
            </a:r>
            <a:r>
              <a:rPr lang="en-US" dirty="0"/>
              <a:t> </a:t>
            </a:r>
            <a:r>
              <a:rPr lang="en-US" dirty="0" smtClean="0"/>
              <a:t>and hold the Shift key down while clicking on cell B170 to select cells A2:B170.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Click on the Excel Charts tab and insert  a Marked Scatterplot.</a:t>
            </a:r>
          </a:p>
        </p:txBody>
      </p:sp>
    </p:spTree>
    <p:extLst>
      <p:ext uri="{BB962C8B-B14F-4D97-AF65-F5344CB8AC3E}">
        <p14:creationId xmlns:p14="http://schemas.microsoft.com/office/powerpoint/2010/main" val="69756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7 at 4.56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0383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2743200"/>
            <a:ext cx="2971800" cy="2031325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Highlight the Legend (Series 1) and hit the Delete key to delete the legend.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Select any Marker and double-click to open the Format Data Series dialog.</a:t>
            </a:r>
          </a:p>
        </p:txBody>
      </p:sp>
    </p:spTree>
    <p:extLst>
      <p:ext uri="{BB962C8B-B14F-4D97-AF65-F5344CB8AC3E}">
        <p14:creationId xmlns:p14="http://schemas.microsoft.com/office/powerpoint/2010/main" val="228665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7 at 5.00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29"/>
            <a:ext cx="8267700" cy="57531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1905000"/>
            <a:ext cx="4724400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Change Marker Style to a circle and size from 9 (default) to 2 in order to facilitate interpretation of the scatterplot. Click OK.</a:t>
            </a:r>
          </a:p>
        </p:txBody>
      </p:sp>
    </p:spTree>
    <p:extLst>
      <p:ext uri="{BB962C8B-B14F-4D97-AF65-F5344CB8AC3E}">
        <p14:creationId xmlns:p14="http://schemas.microsoft.com/office/powerpoint/2010/main" val="17073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07 at 5.12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9119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895600"/>
            <a:ext cx="2971800" cy="2585323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 the Chart Layout tab and add Powerlessness as the horizontal </a:t>
            </a:r>
            <a:r>
              <a:rPr lang="en-US" dirty="0"/>
              <a:t>a</a:t>
            </a:r>
            <a:r>
              <a:rPr lang="en-US" dirty="0" smtClean="0"/>
              <a:t>xis </a:t>
            </a:r>
            <a:r>
              <a:rPr lang="en-US" dirty="0"/>
              <a:t>t</a:t>
            </a:r>
            <a:r>
              <a:rPr lang="en-US" dirty="0" smtClean="0"/>
              <a:t>itle and normlessness as the vertical axis title (rotated title).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Note: the chart must be selected to make the Chart Layout tab visible.</a:t>
            </a:r>
          </a:p>
        </p:txBody>
      </p:sp>
      <p:sp>
        <p:nvSpPr>
          <p:cNvPr id="7" name="Oval 6"/>
          <p:cNvSpPr/>
          <p:nvPr/>
        </p:nvSpPr>
        <p:spPr>
          <a:xfrm>
            <a:off x="2590800" y="990600"/>
            <a:ext cx="990600" cy="838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0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1-07 at 5.16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1813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505200"/>
            <a:ext cx="2971800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Finally,  add a linear </a:t>
            </a:r>
            <a:r>
              <a:rPr lang="en-US" dirty="0" err="1" smtClean="0"/>
              <a:t>trendline</a:t>
            </a:r>
            <a:r>
              <a:rPr lang="en-US" dirty="0" smtClean="0"/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6400800" y="1066800"/>
            <a:ext cx="990600" cy="762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5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7 at 5.19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77" y="0"/>
            <a:ext cx="7315200" cy="6197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990600"/>
            <a:ext cx="6781800" cy="1477328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completed scatterplot suggests a linear relationship exists between powerlessness and </a:t>
            </a:r>
            <a:r>
              <a:rPr lang="en-US" dirty="0"/>
              <a:t>normlessness since </a:t>
            </a:r>
            <a:r>
              <a:rPr lang="en-US" dirty="0" smtClean="0"/>
              <a:t>the </a:t>
            </a:r>
            <a:r>
              <a:rPr lang="en-US" dirty="0"/>
              <a:t>amount of </a:t>
            </a:r>
            <a:r>
              <a:rPr lang="en-US" dirty="0" smtClean="0"/>
              <a:t>change</a:t>
            </a:r>
            <a:r>
              <a:rPr lang="en-US" dirty="0"/>
              <a:t> </a:t>
            </a:r>
            <a:r>
              <a:rPr lang="en-US" dirty="0" smtClean="0"/>
              <a:t>between values </a:t>
            </a:r>
            <a:r>
              <a:rPr lang="en-US" dirty="0"/>
              <a:t>on </a:t>
            </a:r>
            <a:r>
              <a:rPr lang="en-US" dirty="0" smtClean="0"/>
              <a:t>the two </a:t>
            </a:r>
            <a:r>
              <a:rPr lang="en-US" dirty="0"/>
              <a:t>variables are </a:t>
            </a:r>
            <a:r>
              <a:rPr lang="en-US" dirty="0" smtClean="0"/>
              <a:t>close to constant </a:t>
            </a:r>
            <a:r>
              <a:rPr lang="en-US" dirty="0"/>
              <a:t>for the entire range of scores for the variables</a:t>
            </a:r>
            <a:r>
              <a:rPr lang="en-US" dirty="0" smtClean="0"/>
              <a:t>. </a:t>
            </a:r>
            <a:r>
              <a:rPr lang="en-US" dirty="0"/>
              <a:t>That </a:t>
            </a:r>
            <a:r>
              <a:rPr lang="en-US" dirty="0" smtClean="0"/>
              <a:t>is, the plot resembles a </a:t>
            </a:r>
            <a:r>
              <a:rPr lang="en-US" dirty="0"/>
              <a:t>cigar-shaped </a:t>
            </a:r>
            <a:r>
              <a:rPr lang="en-US" dirty="0" smtClean="0"/>
              <a:t>band with no curves, suggesting linearity.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9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457</Words>
  <Application>Microsoft Macintosh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Statistical Fundamentals:  Using Microsoft Excel for Univariate and Bivariate Analysis Alfred P. Rovai</vt:lpstr>
      <vt:lpstr>Linearity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Linearity</dc:title>
  <dc:subject/>
  <dc:creator>Alfred P. Rovai</dc:creator>
  <cp:keywords/>
  <dc:description/>
  <cp:lastModifiedBy>Alfred Rovai</cp:lastModifiedBy>
  <cp:revision>152</cp:revision>
  <dcterms:created xsi:type="dcterms:W3CDTF">2013-06-04T13:30:25Z</dcterms:created>
  <dcterms:modified xsi:type="dcterms:W3CDTF">2013-12-31T10:17:36Z</dcterms:modified>
  <cp:category/>
</cp:coreProperties>
</file>