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0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Linearity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C031B-07CB-5347-A9FC-14258FB3272A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1993D57C-4421-3B4A-BBD0-079BC2FC135E}" type="presOf" srcId="{F8543038-F271-B44C-A609-61624E5FF5AB}" destId="{1BD4007E-106D-184C-930C-DA383DE887FC}" srcOrd="0" destOrd="0" presId="urn:microsoft.com/office/officeart/2005/8/layout/pyramid1"/>
    <dgm:cxn modelId="{98C56A7C-4641-D043-AB34-453DF3182A38}" type="presOf" srcId="{1CE252B9-E661-E545-A43D-AF9F6C107A4B}" destId="{8B3425F1-0D5A-7542-A13F-309B4F9FFBD7}" srcOrd="1" destOrd="0" presId="urn:microsoft.com/office/officeart/2005/8/layout/pyramid1"/>
    <dgm:cxn modelId="{ED774AA1-E55D-0346-98CE-611B2C08938A}" type="presOf" srcId="{A13ED68C-9BEB-2D4C-9A9D-4FF7F696211E}" destId="{2E2C436E-4AC4-9B44-A458-C394BA2F8995}" srcOrd="1" destOrd="0" presId="urn:microsoft.com/office/officeart/2005/8/layout/pyramid1"/>
    <dgm:cxn modelId="{28B5580D-CEE2-7141-8784-FD9780B8EDA1}" type="presOf" srcId="{A13ED68C-9BEB-2D4C-9A9D-4FF7F696211E}" destId="{84DC221C-8ADF-8F4C-A4AB-1ED1486C2BAB}" srcOrd="0" destOrd="0" presId="urn:microsoft.com/office/officeart/2005/8/layout/pyramid1"/>
    <dgm:cxn modelId="{095E65DF-A0A6-B14E-A61E-07B3F0479982}" type="presParOf" srcId="{1BD4007E-106D-184C-930C-DA383DE887FC}" destId="{51EFE25D-18DC-C347-AD87-891706CB57A3}" srcOrd="0" destOrd="0" presId="urn:microsoft.com/office/officeart/2005/8/layout/pyramid1"/>
    <dgm:cxn modelId="{FFDAE363-6990-D942-9870-09440036493C}" type="presParOf" srcId="{51EFE25D-18DC-C347-AD87-891706CB57A3}" destId="{84DC221C-8ADF-8F4C-A4AB-1ED1486C2BAB}" srcOrd="0" destOrd="0" presId="urn:microsoft.com/office/officeart/2005/8/layout/pyramid1"/>
    <dgm:cxn modelId="{228A3D3C-C3F9-644D-BCAC-7BE92AAEDC0E}" type="presParOf" srcId="{51EFE25D-18DC-C347-AD87-891706CB57A3}" destId="{2E2C436E-4AC4-9B44-A458-C394BA2F8995}" srcOrd="1" destOrd="0" presId="urn:microsoft.com/office/officeart/2005/8/layout/pyramid1"/>
    <dgm:cxn modelId="{9C295064-07A3-324E-AAA3-3A70DD673C25}" type="presParOf" srcId="{1BD4007E-106D-184C-930C-DA383DE887FC}" destId="{22E6D29C-3EAE-224F-8EC6-90837AC9132C}" srcOrd="1" destOrd="0" presId="urn:microsoft.com/office/officeart/2005/8/layout/pyramid1"/>
    <dgm:cxn modelId="{5C0FFFEB-96BB-6948-B8E0-C79D8CC279C9}" type="presParOf" srcId="{22E6D29C-3EAE-224F-8EC6-90837AC9132C}" destId="{570ECD48-A719-8C40-9E13-BDECC43874A0}" srcOrd="0" destOrd="0" presId="urn:microsoft.com/office/officeart/2005/8/layout/pyramid1"/>
    <dgm:cxn modelId="{46E6F4EE-2480-074E-93DE-47ECEB2BE338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Linearity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Linearity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2013 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8" name="Picture 7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322815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assumption of linearity is that there is an approximate straight line relationship between two continuous variables.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common assumption in many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bivariate procedures,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bivariate correlation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regression analysis, because solutions are based on the general linear model (GLM).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relationship is nonlinear, the statistics that assume it is linear will either underestimate the strength of the relationship or fail to detect the existence of a relationship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of evaluating linearity: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Draw on theory or prior research.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a scatterplot.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(Note: in regression analysis, nonlinearity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usually most evident in 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observed versus predicted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values.)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6 at 4.5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7797800" cy="6286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267200"/>
            <a:ext cx="3367516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Evaluate linearity for variables </a:t>
            </a:r>
          </a:p>
          <a:p>
            <a:pPr algn="ctr"/>
            <a:r>
              <a:rPr lang="en-US" dirty="0" smtClean="0"/>
              <a:t>powerlessness and normlessness.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8194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581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7 at 4.46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4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667000"/>
            <a:ext cx="52578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Copy variables powerlessness (</a:t>
            </a:r>
            <a:r>
              <a:rPr lang="en-US" dirty="0" err="1" smtClean="0"/>
              <a:t>powerl</a:t>
            </a:r>
            <a:r>
              <a:rPr lang="en-US" dirty="0" smtClean="0"/>
              <a:t>) and normlessness (</a:t>
            </a:r>
            <a:r>
              <a:rPr lang="en-US" dirty="0" err="1" smtClean="0"/>
              <a:t>norml</a:t>
            </a:r>
            <a:r>
              <a:rPr lang="en-US" dirty="0" smtClean="0"/>
              <a:t>) from the Data tab to columns A and B in an empty tab.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on cell A2</a:t>
            </a:r>
            <a:r>
              <a:rPr lang="en-US" dirty="0"/>
              <a:t> </a:t>
            </a:r>
            <a:r>
              <a:rPr lang="en-US" dirty="0" smtClean="0"/>
              <a:t>and hold the Shift key down while clicking on cell B170 to select cells A2:B170.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on the Excel Charts tab and insert  a Marked Scatterplot.</a:t>
            </a:r>
          </a:p>
        </p:txBody>
      </p:sp>
    </p:spTree>
    <p:extLst>
      <p:ext uri="{BB962C8B-B14F-4D97-AF65-F5344CB8AC3E}">
        <p14:creationId xmlns:p14="http://schemas.microsoft.com/office/powerpoint/2010/main" val="69756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4.5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38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2743200"/>
            <a:ext cx="29718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Highlight the Legend (Series 1) and hit the Delete key to delete the legend.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any Marker and double-click to open the Format Data Series dialog.</a:t>
            </a:r>
          </a:p>
        </p:txBody>
      </p:sp>
    </p:spTree>
    <p:extLst>
      <p:ext uri="{BB962C8B-B14F-4D97-AF65-F5344CB8AC3E}">
        <p14:creationId xmlns:p14="http://schemas.microsoft.com/office/powerpoint/2010/main" val="22866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7 at 5.0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29"/>
            <a:ext cx="8267700" cy="5753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905000"/>
            <a:ext cx="47244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Marker Style to a circle and size from 9 (default) to 2 in order to facilitate interpretation of the scatterplot. Click OK.</a:t>
            </a:r>
          </a:p>
        </p:txBody>
      </p:sp>
    </p:spTree>
    <p:extLst>
      <p:ext uri="{BB962C8B-B14F-4D97-AF65-F5344CB8AC3E}">
        <p14:creationId xmlns:p14="http://schemas.microsoft.com/office/powerpoint/2010/main" val="1707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7 at 5.1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11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29718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the Chart Layout tab and add Powerlessness as the horizontal </a:t>
            </a:r>
            <a:r>
              <a:rPr lang="en-US" dirty="0"/>
              <a:t>a</a:t>
            </a:r>
            <a:r>
              <a:rPr lang="en-US" dirty="0" smtClean="0"/>
              <a:t>xis </a:t>
            </a:r>
            <a:r>
              <a:rPr lang="en-US" dirty="0"/>
              <a:t>t</a:t>
            </a:r>
            <a:r>
              <a:rPr lang="en-US" dirty="0" smtClean="0"/>
              <a:t>itle and normlessness as the vertical axis title (rotated title).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the chart must be selected to make the Chart Layout tab visible.</a:t>
            </a:r>
          </a:p>
        </p:txBody>
      </p:sp>
      <p:sp>
        <p:nvSpPr>
          <p:cNvPr id="7" name="Oval 6"/>
          <p:cNvSpPr/>
          <p:nvPr/>
        </p:nvSpPr>
        <p:spPr>
          <a:xfrm>
            <a:off x="2590800" y="990600"/>
            <a:ext cx="990600" cy="838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07 at 5.1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81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5200"/>
            <a:ext cx="29718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Finally,  add a linear </a:t>
            </a:r>
            <a:r>
              <a:rPr lang="en-US" dirty="0" err="1" smtClean="0"/>
              <a:t>trendline</a:t>
            </a:r>
            <a:r>
              <a:rPr lang="en-US" dirty="0" smtClean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6400800" y="1066800"/>
            <a:ext cx="9906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5.1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7" y="0"/>
            <a:ext cx="7315200" cy="619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67818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completed scatterplot suggests a linear relationship exists between powerlessness and </a:t>
            </a:r>
            <a:r>
              <a:rPr lang="en-US" dirty="0"/>
              <a:t>normlessness since </a:t>
            </a:r>
            <a:r>
              <a:rPr lang="en-US" dirty="0" smtClean="0"/>
              <a:t>the </a:t>
            </a:r>
            <a:r>
              <a:rPr lang="en-US" dirty="0"/>
              <a:t>amount of </a:t>
            </a:r>
            <a:r>
              <a:rPr lang="en-US" dirty="0" smtClean="0"/>
              <a:t>change</a:t>
            </a:r>
            <a:r>
              <a:rPr lang="en-US" dirty="0"/>
              <a:t> </a:t>
            </a:r>
            <a:r>
              <a:rPr lang="en-US" dirty="0" smtClean="0"/>
              <a:t>between values </a:t>
            </a:r>
            <a:r>
              <a:rPr lang="en-US" dirty="0"/>
              <a:t>on </a:t>
            </a:r>
            <a:r>
              <a:rPr lang="en-US" dirty="0" smtClean="0"/>
              <a:t>the two </a:t>
            </a:r>
            <a:r>
              <a:rPr lang="en-US" dirty="0"/>
              <a:t>variables are </a:t>
            </a:r>
            <a:r>
              <a:rPr lang="en-US" dirty="0" smtClean="0"/>
              <a:t>close to constant </a:t>
            </a:r>
            <a:r>
              <a:rPr lang="en-US" dirty="0"/>
              <a:t>for the entire range of scores for the variables</a:t>
            </a:r>
            <a:r>
              <a:rPr lang="en-US" dirty="0" smtClean="0"/>
              <a:t>. </a:t>
            </a:r>
            <a:r>
              <a:rPr lang="en-US" dirty="0"/>
              <a:t>That </a:t>
            </a:r>
            <a:r>
              <a:rPr lang="en-US" dirty="0" smtClean="0"/>
              <a:t>is, the plot resembles a </a:t>
            </a:r>
            <a:r>
              <a:rPr lang="en-US" dirty="0"/>
              <a:t>cigar-shaped </a:t>
            </a:r>
            <a:r>
              <a:rPr lang="en-US" dirty="0" smtClean="0"/>
              <a:t>band with no curves, suggesting linearity.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468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Statistical Fundamentals:  Using Microsoft Excel for Univariate and Bivariate Analysis Alfred P. Rovai</vt:lpstr>
      <vt:lpstr>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</dc:title>
  <dc:subject/>
  <dc:creator>Alfred P. Rovai</dc:creator>
  <cp:keywords/>
  <dc:description/>
  <cp:lastModifiedBy>Alfred Rovai</cp:lastModifiedBy>
  <cp:revision>150</cp:revision>
  <dcterms:created xsi:type="dcterms:W3CDTF">2013-06-04T13:30:25Z</dcterms:created>
  <dcterms:modified xsi:type="dcterms:W3CDTF">2013-11-14T11:33:29Z</dcterms:modified>
  <cp:category/>
</cp:coreProperties>
</file>