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embeddings/oleObject1.bin" ContentType="application/vnd.openxmlformats-officedocument.oleObject"/>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0" r:id="rId3"/>
    <p:sldId id="340" r:id="rId4"/>
    <p:sldId id="337" r:id="rId5"/>
    <p:sldId id="298" r:id="rId6"/>
    <p:sldId id="299" r:id="rId7"/>
    <p:sldId id="300" r:id="rId8"/>
    <p:sldId id="301" r:id="rId9"/>
    <p:sldId id="303" r:id="rId10"/>
    <p:sldId id="304" r:id="rId11"/>
    <p:sldId id="305" r:id="rId12"/>
    <p:sldId id="306" r:id="rId13"/>
    <p:sldId id="307" r:id="rId14"/>
    <p:sldId id="332" r:id="rId15"/>
    <p:sldId id="338"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31" r:id="rId29"/>
    <p:sldId id="339" r:id="rId30"/>
    <p:sldId id="322" r:id="rId31"/>
    <p:sldId id="323" r:id="rId32"/>
    <p:sldId id="324" r:id="rId33"/>
    <p:sldId id="325" r:id="rId34"/>
    <p:sldId id="326" r:id="rId35"/>
    <p:sldId id="327" r:id="rId36"/>
    <p:sldId id="328" r:id="rId37"/>
    <p:sldId id="329" r:id="rId38"/>
    <p:sldId id="330" r:id="rId39"/>
    <p:sldId id="333" r:id="rId40"/>
    <p:sldId id="334" r:id="rId41"/>
    <p:sldId id="335" r:id="rId42"/>
    <p:sldId id="27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7" autoAdjust="0"/>
    <p:restoredTop sz="94660"/>
  </p:normalViewPr>
  <p:slideViewPr>
    <p:cSldViewPr>
      <p:cViewPr varScale="1">
        <p:scale>
          <a:sx n="156" d="100"/>
          <a:sy n="156" d="100"/>
        </p:scale>
        <p:origin x="-104" y="-7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_rels/data10.xml.rels><?xml version="1.0" encoding="UTF-8" standalone="yes"?>
<Relationships xmlns="http://schemas.openxmlformats.org/package/2006/relationships"><Relationship Id="rId1" Type="http://schemas.openxmlformats.org/officeDocument/2006/relationships/image" Target="../media/image27.png"/></Relationships>
</file>

<file path=ppt/diagrams/_rels/data12.xml.rels><?xml version="1.0" encoding="UTF-8" standalone="yes"?>
<Relationships xmlns="http://schemas.openxmlformats.org/package/2006/relationships"><Relationship Id="rId1" Type="http://schemas.openxmlformats.org/officeDocument/2006/relationships/image" Target="../media/image37.png"/></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0BDBD-FDC6-2C42-896C-CEE97BD9628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81B03C21-C4EB-BC45-B071-867073873BCD}">
      <dgm:prSet custT="1"/>
      <dgm:spPr/>
      <dgm:t>
        <a:bodyPr/>
        <a:lstStyle/>
        <a:p>
          <a:pPr algn="ctr" rtl="0"/>
          <a:r>
            <a:rPr lang="en-US" sz="2400" dirty="0" smtClean="0"/>
            <a:t>Imagery is the key to understanding statistics</a:t>
          </a:r>
          <a:endParaRPr lang="en-US" sz="2400" dirty="0"/>
        </a:p>
      </dgm:t>
    </dgm:pt>
    <dgm:pt modelId="{BA210DC2-CEF5-F049-9A12-9AF8FCA6837B}" type="parTrans" cxnId="{73737EFB-884B-5246-A1A1-9587E020B9B3}">
      <dgm:prSet/>
      <dgm:spPr/>
      <dgm:t>
        <a:bodyPr/>
        <a:lstStyle/>
        <a:p>
          <a:endParaRPr lang="en-US"/>
        </a:p>
      </dgm:t>
    </dgm:pt>
    <dgm:pt modelId="{451A17D4-20D7-DF41-B152-2FAFC75826B0}" type="sibTrans" cxnId="{73737EFB-884B-5246-A1A1-9587E020B9B3}">
      <dgm:prSet/>
      <dgm:spPr/>
      <dgm:t>
        <a:bodyPr/>
        <a:lstStyle/>
        <a:p>
          <a:endParaRPr lang="en-US"/>
        </a:p>
      </dgm:t>
    </dgm:pt>
    <dgm:pt modelId="{69A0C3CE-921F-A545-B4FC-806E163CCBC7}">
      <dgm:prSet custT="1"/>
      <dgm:spPr/>
      <dgm:t>
        <a:bodyPr/>
        <a:lstStyle/>
        <a:p>
          <a:pPr algn="l" rtl="0"/>
          <a:r>
            <a:rPr lang="en-US" sz="2400" dirty="0" smtClean="0"/>
            <a:t>Helps clarify complex data and summary statistics</a:t>
          </a:r>
          <a:endParaRPr lang="en-US" sz="2400" dirty="0"/>
        </a:p>
      </dgm:t>
    </dgm:pt>
    <dgm:pt modelId="{442D08C9-085B-A64F-AAB0-39991E83F42E}" type="parTrans" cxnId="{55510E9A-E11D-ED4F-9C3A-2D5D00E7D236}">
      <dgm:prSet/>
      <dgm:spPr/>
      <dgm:t>
        <a:bodyPr/>
        <a:lstStyle/>
        <a:p>
          <a:endParaRPr lang="en-US"/>
        </a:p>
      </dgm:t>
    </dgm:pt>
    <dgm:pt modelId="{A90A70B8-CD58-FD45-9D37-B191CAAA254A}" type="sibTrans" cxnId="{55510E9A-E11D-ED4F-9C3A-2D5D00E7D236}">
      <dgm:prSet/>
      <dgm:spPr/>
      <dgm:t>
        <a:bodyPr/>
        <a:lstStyle/>
        <a:p>
          <a:endParaRPr lang="en-US"/>
        </a:p>
      </dgm:t>
    </dgm:pt>
    <dgm:pt modelId="{FB542542-3325-5249-9394-331109B772C9}">
      <dgm:prSet custT="1"/>
      <dgm:spPr/>
      <dgm:t>
        <a:bodyPr/>
        <a:lstStyle/>
        <a:p>
          <a:pPr algn="l" rtl="0"/>
          <a:r>
            <a:rPr lang="en-US" sz="2400" dirty="0" smtClean="0"/>
            <a:t>Supplements the written narrative</a:t>
          </a:r>
          <a:endParaRPr lang="en-US" sz="2400" dirty="0"/>
        </a:p>
      </dgm:t>
    </dgm:pt>
    <dgm:pt modelId="{813026CD-77CA-A643-90B7-EFA91A80E931}" type="parTrans" cxnId="{FB239566-B7A3-CF47-BA97-1C7FD42963F3}">
      <dgm:prSet/>
      <dgm:spPr/>
      <dgm:t>
        <a:bodyPr/>
        <a:lstStyle/>
        <a:p>
          <a:endParaRPr lang="en-US"/>
        </a:p>
      </dgm:t>
    </dgm:pt>
    <dgm:pt modelId="{059DF185-A637-9B4B-BB3C-DB7C66344E6F}" type="sibTrans" cxnId="{FB239566-B7A3-CF47-BA97-1C7FD42963F3}">
      <dgm:prSet/>
      <dgm:spPr/>
      <dgm:t>
        <a:bodyPr/>
        <a:lstStyle/>
        <a:p>
          <a:endParaRPr lang="en-US"/>
        </a:p>
      </dgm:t>
    </dgm:pt>
    <dgm:pt modelId="{9F88D7C6-4360-6848-913F-763E7A2BFB54}">
      <dgm:prSet custT="1"/>
      <dgm:spPr/>
      <dgm:t>
        <a:bodyPr/>
        <a:lstStyle/>
        <a:p>
          <a:pPr rtl="0"/>
          <a:r>
            <a:rPr lang="en-US" sz="2400" dirty="0" smtClean="0"/>
            <a:t>One can create and edit a variety of charts using Excel that convey the imagery that promotes meaning and understanding of statistical results.</a:t>
          </a:r>
          <a:endParaRPr lang="en-US" sz="2400" dirty="0"/>
        </a:p>
      </dgm:t>
    </dgm:pt>
    <dgm:pt modelId="{9C8D66E8-A508-0F4A-B4BE-13A2CF17CAEF}" type="parTrans" cxnId="{E424E10B-CE69-DB47-BDFE-4CA2DB7DC2B8}">
      <dgm:prSet/>
      <dgm:spPr/>
      <dgm:t>
        <a:bodyPr/>
        <a:lstStyle/>
        <a:p>
          <a:endParaRPr lang="en-US"/>
        </a:p>
      </dgm:t>
    </dgm:pt>
    <dgm:pt modelId="{2DFA6593-586A-0F42-8AB5-48C66D4147AC}" type="sibTrans" cxnId="{E424E10B-CE69-DB47-BDFE-4CA2DB7DC2B8}">
      <dgm:prSet/>
      <dgm:spPr/>
      <dgm:t>
        <a:bodyPr/>
        <a:lstStyle/>
        <a:p>
          <a:endParaRPr lang="en-US"/>
        </a:p>
      </dgm:t>
    </dgm:pt>
    <dgm:pt modelId="{07873027-38B9-5845-899C-359CDA124C79}">
      <dgm:prSet custT="1"/>
      <dgm:spPr/>
      <dgm:t>
        <a:bodyPr/>
        <a:lstStyle/>
        <a:p>
          <a:pPr algn="ctr" rtl="0"/>
          <a:r>
            <a:rPr lang="en-US" sz="2800" dirty="0" smtClean="0"/>
            <a:t>Most charts share the following characteristics</a:t>
          </a:r>
          <a:endParaRPr lang="en-US" sz="2800" dirty="0"/>
        </a:p>
      </dgm:t>
    </dgm:pt>
    <dgm:pt modelId="{71B99F21-18F0-C048-8EFD-709CA2274E26}" type="parTrans" cxnId="{DA0FCDFC-1043-0A4D-9253-E69609A1C862}">
      <dgm:prSet/>
      <dgm:spPr/>
      <dgm:t>
        <a:bodyPr/>
        <a:lstStyle/>
        <a:p>
          <a:endParaRPr lang="en-US"/>
        </a:p>
      </dgm:t>
    </dgm:pt>
    <dgm:pt modelId="{BD162179-09ED-A04D-9B1B-F2727C8A1408}" type="sibTrans" cxnId="{DA0FCDFC-1043-0A4D-9253-E69609A1C862}">
      <dgm:prSet/>
      <dgm:spPr/>
      <dgm:t>
        <a:bodyPr/>
        <a:lstStyle/>
        <a:p>
          <a:endParaRPr lang="en-US"/>
        </a:p>
      </dgm:t>
    </dgm:pt>
    <dgm:pt modelId="{01BC7427-D7EB-4840-A620-DD78CA1C36AB}">
      <dgm:prSet custT="1"/>
      <dgm:spPr/>
      <dgm:t>
        <a:bodyPr/>
        <a:lstStyle/>
        <a:p>
          <a:pPr algn="l" rtl="0"/>
          <a:r>
            <a:rPr lang="en-US" sz="2000" smtClean="0"/>
            <a:t>Two </a:t>
          </a:r>
          <a:r>
            <a:rPr lang="en-US" sz="2000" dirty="0" smtClean="0"/>
            <a:t>axes that are drawn at a right angle</a:t>
          </a:r>
          <a:endParaRPr lang="en-US" sz="2000" dirty="0"/>
        </a:p>
      </dgm:t>
    </dgm:pt>
    <dgm:pt modelId="{DCBCF9A8-69F0-1D45-99E0-D0F266A200A2}" type="parTrans" cxnId="{FE2178CE-4E1A-AB41-AFEC-FBE7216B0D42}">
      <dgm:prSet/>
      <dgm:spPr/>
      <dgm:t>
        <a:bodyPr/>
        <a:lstStyle/>
        <a:p>
          <a:endParaRPr lang="en-US"/>
        </a:p>
      </dgm:t>
    </dgm:pt>
    <dgm:pt modelId="{6046C1D3-AAD8-B04D-B331-775B2A557FCD}" type="sibTrans" cxnId="{FE2178CE-4E1A-AB41-AFEC-FBE7216B0D42}">
      <dgm:prSet/>
      <dgm:spPr/>
      <dgm:t>
        <a:bodyPr/>
        <a:lstStyle/>
        <a:p>
          <a:endParaRPr lang="en-US"/>
        </a:p>
      </dgm:t>
    </dgm:pt>
    <dgm:pt modelId="{A8A608E3-7D2D-2F49-BDF0-5AFFE2B5FC2B}">
      <dgm:prSet custT="1"/>
      <dgm:spPr/>
      <dgm:t>
        <a:bodyPr/>
        <a:lstStyle/>
        <a:p>
          <a:pPr algn="l" rtl="0"/>
          <a:r>
            <a:rPr lang="en-US" sz="2000" dirty="0" smtClean="0"/>
            <a:t>The horizontal axis is the abscissa, or x-axis</a:t>
          </a:r>
          <a:endParaRPr lang="en-US" sz="2000" dirty="0"/>
        </a:p>
      </dgm:t>
    </dgm:pt>
    <dgm:pt modelId="{A71DB44E-4614-B547-B620-BC005A7218DE}" type="parTrans" cxnId="{F7D0365C-12FE-5F4A-B564-46D76F1050E6}">
      <dgm:prSet/>
      <dgm:spPr/>
      <dgm:t>
        <a:bodyPr/>
        <a:lstStyle/>
        <a:p>
          <a:endParaRPr lang="en-US"/>
        </a:p>
      </dgm:t>
    </dgm:pt>
    <dgm:pt modelId="{47C62B5C-5A8F-2745-8965-91E2E3170F1D}" type="sibTrans" cxnId="{F7D0365C-12FE-5F4A-B564-46D76F1050E6}">
      <dgm:prSet/>
      <dgm:spPr/>
      <dgm:t>
        <a:bodyPr/>
        <a:lstStyle/>
        <a:p>
          <a:endParaRPr lang="en-US"/>
        </a:p>
      </dgm:t>
    </dgm:pt>
    <dgm:pt modelId="{3B38A680-BF67-5542-A6F3-97CFB79FF97D}">
      <dgm:prSet custT="1"/>
      <dgm:spPr/>
      <dgm:t>
        <a:bodyPr/>
        <a:lstStyle/>
        <a:p>
          <a:pPr algn="l" rtl="0"/>
          <a:r>
            <a:rPr lang="en-US" sz="2000" dirty="0" smtClean="0"/>
            <a:t>The vertical axis is the ordinate, or y-axis</a:t>
          </a:r>
          <a:endParaRPr lang="en-US" sz="2000" dirty="0"/>
        </a:p>
      </dgm:t>
    </dgm:pt>
    <dgm:pt modelId="{AC075DD0-9A2A-DD44-BCD2-2BAE8A195B52}" type="parTrans" cxnId="{15D0CD69-AD84-4D46-901B-DDC65EC5E587}">
      <dgm:prSet/>
      <dgm:spPr/>
      <dgm:t>
        <a:bodyPr/>
        <a:lstStyle/>
        <a:p>
          <a:endParaRPr lang="en-US"/>
        </a:p>
      </dgm:t>
    </dgm:pt>
    <dgm:pt modelId="{64AD3E3D-4870-A542-8D2E-26D52B7010D3}" type="sibTrans" cxnId="{15D0CD69-AD84-4D46-901B-DDC65EC5E587}">
      <dgm:prSet/>
      <dgm:spPr/>
      <dgm:t>
        <a:bodyPr/>
        <a:lstStyle/>
        <a:p>
          <a:endParaRPr lang="en-US"/>
        </a:p>
      </dgm:t>
    </dgm:pt>
    <dgm:pt modelId="{DB2C23B8-A2DC-4640-9890-04A23F9E5E25}">
      <dgm:prSet custT="1"/>
      <dgm:spPr/>
      <dgm:t>
        <a:bodyPr/>
        <a:lstStyle/>
        <a:p>
          <a:pPr algn="l" rtl="0"/>
          <a:r>
            <a:rPr lang="en-US" sz="2000" dirty="0" smtClean="0"/>
            <a:t>The independent variable is plotted on the x-axis, and the dependent variable is plotted on the y-axis</a:t>
          </a:r>
          <a:endParaRPr lang="en-US" sz="2000" dirty="0"/>
        </a:p>
      </dgm:t>
    </dgm:pt>
    <dgm:pt modelId="{5D806F14-3FFB-614A-B10C-42BD3565576A}" type="parTrans" cxnId="{788E85CB-ACDA-9540-A17B-CE340C33D506}">
      <dgm:prSet/>
      <dgm:spPr/>
      <dgm:t>
        <a:bodyPr/>
        <a:lstStyle/>
        <a:p>
          <a:endParaRPr lang="en-US"/>
        </a:p>
      </dgm:t>
    </dgm:pt>
    <dgm:pt modelId="{C4CBE09B-FAB8-0740-A712-F01F4FDF764E}" type="sibTrans" cxnId="{788E85CB-ACDA-9540-A17B-CE340C33D506}">
      <dgm:prSet/>
      <dgm:spPr/>
      <dgm:t>
        <a:bodyPr/>
        <a:lstStyle/>
        <a:p>
          <a:endParaRPr lang="en-US"/>
        </a:p>
      </dgm:t>
    </dgm:pt>
    <dgm:pt modelId="{5E22EBBA-E012-9F4F-9938-03BB626DF90B}" type="pres">
      <dgm:prSet presAssocID="{7B60BDBD-FDC6-2C42-896C-CEE97BD96289}" presName="diagram" presStyleCnt="0">
        <dgm:presLayoutVars>
          <dgm:dir/>
          <dgm:resizeHandles val="exact"/>
        </dgm:presLayoutVars>
      </dgm:prSet>
      <dgm:spPr/>
      <dgm:t>
        <a:bodyPr/>
        <a:lstStyle/>
        <a:p>
          <a:endParaRPr lang="en-US"/>
        </a:p>
      </dgm:t>
    </dgm:pt>
    <dgm:pt modelId="{10A9B090-B4A1-AF46-AEC6-D823E0A9A85E}" type="pres">
      <dgm:prSet presAssocID="{81B03C21-C4EB-BC45-B071-867073873BCD}" presName="node" presStyleLbl="node1" presStyleIdx="0" presStyleCnt="3">
        <dgm:presLayoutVars>
          <dgm:bulletEnabled val="1"/>
        </dgm:presLayoutVars>
      </dgm:prSet>
      <dgm:spPr/>
      <dgm:t>
        <a:bodyPr/>
        <a:lstStyle/>
        <a:p>
          <a:endParaRPr lang="en-US"/>
        </a:p>
      </dgm:t>
    </dgm:pt>
    <dgm:pt modelId="{0EB108E7-E16A-7745-8E7C-D4E4FBC2E2FE}" type="pres">
      <dgm:prSet presAssocID="{451A17D4-20D7-DF41-B152-2FAFC75826B0}" presName="sibTrans" presStyleCnt="0"/>
      <dgm:spPr/>
    </dgm:pt>
    <dgm:pt modelId="{F6E0A78A-18CC-D141-A24F-0D5FB7FCDEC4}" type="pres">
      <dgm:prSet presAssocID="{9F88D7C6-4360-6848-913F-763E7A2BFB54}" presName="node" presStyleLbl="node1" presStyleIdx="1" presStyleCnt="3">
        <dgm:presLayoutVars>
          <dgm:bulletEnabled val="1"/>
        </dgm:presLayoutVars>
      </dgm:prSet>
      <dgm:spPr/>
      <dgm:t>
        <a:bodyPr/>
        <a:lstStyle/>
        <a:p>
          <a:endParaRPr lang="en-US"/>
        </a:p>
      </dgm:t>
    </dgm:pt>
    <dgm:pt modelId="{2BAF3683-5FE7-7541-9833-9507AA1580F9}" type="pres">
      <dgm:prSet presAssocID="{2DFA6593-586A-0F42-8AB5-48C66D4147AC}" presName="sibTrans" presStyleCnt="0"/>
      <dgm:spPr/>
    </dgm:pt>
    <dgm:pt modelId="{3D5D5735-0E4D-2B46-A531-3BED628EB6EC}" type="pres">
      <dgm:prSet presAssocID="{07873027-38B9-5845-899C-359CDA124C79}" presName="node" presStyleLbl="node1" presStyleIdx="2" presStyleCnt="3" custScaleX="204535">
        <dgm:presLayoutVars>
          <dgm:bulletEnabled val="1"/>
        </dgm:presLayoutVars>
      </dgm:prSet>
      <dgm:spPr/>
      <dgm:t>
        <a:bodyPr/>
        <a:lstStyle/>
        <a:p>
          <a:endParaRPr lang="en-US"/>
        </a:p>
      </dgm:t>
    </dgm:pt>
  </dgm:ptLst>
  <dgm:cxnLst>
    <dgm:cxn modelId="{FB239566-B7A3-CF47-BA97-1C7FD42963F3}" srcId="{81B03C21-C4EB-BC45-B071-867073873BCD}" destId="{FB542542-3325-5249-9394-331109B772C9}" srcOrd="1" destOrd="0" parTransId="{813026CD-77CA-A643-90B7-EFA91A80E931}" sibTransId="{059DF185-A637-9B4B-BB3C-DB7C66344E6F}"/>
    <dgm:cxn modelId="{FE2178CE-4E1A-AB41-AFEC-FBE7216B0D42}" srcId="{07873027-38B9-5845-899C-359CDA124C79}" destId="{01BC7427-D7EB-4840-A620-DD78CA1C36AB}" srcOrd="0" destOrd="0" parTransId="{DCBCF9A8-69F0-1D45-99E0-D0F266A200A2}" sibTransId="{6046C1D3-AAD8-B04D-B331-775B2A557FCD}"/>
    <dgm:cxn modelId="{F7D0365C-12FE-5F4A-B564-46D76F1050E6}" srcId="{07873027-38B9-5845-899C-359CDA124C79}" destId="{A8A608E3-7D2D-2F49-BDF0-5AFFE2B5FC2B}" srcOrd="1" destOrd="0" parTransId="{A71DB44E-4614-B547-B620-BC005A7218DE}" sibTransId="{47C62B5C-5A8F-2745-8965-91E2E3170F1D}"/>
    <dgm:cxn modelId="{FCFC8B2A-2CFD-D44B-AFEE-CB559B3F6603}" type="presOf" srcId="{9F88D7C6-4360-6848-913F-763E7A2BFB54}" destId="{F6E0A78A-18CC-D141-A24F-0D5FB7FCDEC4}" srcOrd="0" destOrd="0" presId="urn:microsoft.com/office/officeart/2005/8/layout/default"/>
    <dgm:cxn modelId="{640E5BF3-9FFF-EA4E-B70F-16260B5B01DB}" type="presOf" srcId="{07873027-38B9-5845-899C-359CDA124C79}" destId="{3D5D5735-0E4D-2B46-A531-3BED628EB6EC}" srcOrd="0" destOrd="0" presId="urn:microsoft.com/office/officeart/2005/8/layout/default"/>
    <dgm:cxn modelId="{55FF3FB2-08F5-4C4B-BEFF-8C4475304666}" type="presOf" srcId="{81B03C21-C4EB-BC45-B071-867073873BCD}" destId="{10A9B090-B4A1-AF46-AEC6-D823E0A9A85E}" srcOrd="0" destOrd="0" presId="urn:microsoft.com/office/officeart/2005/8/layout/default"/>
    <dgm:cxn modelId="{DA0FCDFC-1043-0A4D-9253-E69609A1C862}" srcId="{7B60BDBD-FDC6-2C42-896C-CEE97BD96289}" destId="{07873027-38B9-5845-899C-359CDA124C79}" srcOrd="2" destOrd="0" parTransId="{71B99F21-18F0-C048-8EFD-709CA2274E26}" sibTransId="{BD162179-09ED-A04D-9B1B-F2727C8A1408}"/>
    <dgm:cxn modelId="{11E4B8F4-ACDE-9544-835D-89FE9D2D3523}" type="presOf" srcId="{A8A608E3-7D2D-2F49-BDF0-5AFFE2B5FC2B}" destId="{3D5D5735-0E4D-2B46-A531-3BED628EB6EC}" srcOrd="0" destOrd="2" presId="urn:microsoft.com/office/officeart/2005/8/layout/default"/>
    <dgm:cxn modelId="{1B00F9A3-B3DE-5849-ACCF-B6CC69C3CAFE}" type="presOf" srcId="{3B38A680-BF67-5542-A6F3-97CFB79FF97D}" destId="{3D5D5735-0E4D-2B46-A531-3BED628EB6EC}" srcOrd="0" destOrd="3" presId="urn:microsoft.com/office/officeart/2005/8/layout/default"/>
    <dgm:cxn modelId="{73737EFB-884B-5246-A1A1-9587E020B9B3}" srcId="{7B60BDBD-FDC6-2C42-896C-CEE97BD96289}" destId="{81B03C21-C4EB-BC45-B071-867073873BCD}" srcOrd="0" destOrd="0" parTransId="{BA210DC2-CEF5-F049-9A12-9AF8FCA6837B}" sibTransId="{451A17D4-20D7-DF41-B152-2FAFC75826B0}"/>
    <dgm:cxn modelId="{15D0CD69-AD84-4D46-901B-DDC65EC5E587}" srcId="{07873027-38B9-5845-899C-359CDA124C79}" destId="{3B38A680-BF67-5542-A6F3-97CFB79FF97D}" srcOrd="2" destOrd="0" parTransId="{AC075DD0-9A2A-DD44-BCD2-2BAE8A195B52}" sibTransId="{64AD3E3D-4870-A542-8D2E-26D52B7010D3}"/>
    <dgm:cxn modelId="{788E85CB-ACDA-9540-A17B-CE340C33D506}" srcId="{07873027-38B9-5845-899C-359CDA124C79}" destId="{DB2C23B8-A2DC-4640-9890-04A23F9E5E25}" srcOrd="3" destOrd="0" parTransId="{5D806F14-3FFB-614A-B10C-42BD3565576A}" sibTransId="{C4CBE09B-FAB8-0740-A712-F01F4FDF764E}"/>
    <dgm:cxn modelId="{48711538-D874-6D43-9113-10A3D7C2EB11}" type="presOf" srcId="{69A0C3CE-921F-A545-B4FC-806E163CCBC7}" destId="{10A9B090-B4A1-AF46-AEC6-D823E0A9A85E}" srcOrd="0" destOrd="1" presId="urn:microsoft.com/office/officeart/2005/8/layout/default"/>
    <dgm:cxn modelId="{7F2F1728-BB5D-2340-8D56-665FCA448BF1}" type="presOf" srcId="{FB542542-3325-5249-9394-331109B772C9}" destId="{10A9B090-B4A1-AF46-AEC6-D823E0A9A85E}" srcOrd="0" destOrd="2" presId="urn:microsoft.com/office/officeart/2005/8/layout/default"/>
    <dgm:cxn modelId="{55510E9A-E11D-ED4F-9C3A-2D5D00E7D236}" srcId="{81B03C21-C4EB-BC45-B071-867073873BCD}" destId="{69A0C3CE-921F-A545-B4FC-806E163CCBC7}" srcOrd="0" destOrd="0" parTransId="{442D08C9-085B-A64F-AAB0-39991E83F42E}" sibTransId="{A90A70B8-CD58-FD45-9D37-B191CAAA254A}"/>
    <dgm:cxn modelId="{E424E10B-CE69-DB47-BDFE-4CA2DB7DC2B8}" srcId="{7B60BDBD-FDC6-2C42-896C-CEE97BD96289}" destId="{9F88D7C6-4360-6848-913F-763E7A2BFB54}" srcOrd="1" destOrd="0" parTransId="{9C8D66E8-A508-0F4A-B4BE-13A2CF17CAEF}" sibTransId="{2DFA6593-586A-0F42-8AB5-48C66D4147AC}"/>
    <dgm:cxn modelId="{9E8EAFDD-4B5D-504F-AD31-8FD051791A08}" type="presOf" srcId="{01BC7427-D7EB-4840-A620-DD78CA1C36AB}" destId="{3D5D5735-0E4D-2B46-A531-3BED628EB6EC}" srcOrd="0" destOrd="1" presId="urn:microsoft.com/office/officeart/2005/8/layout/default"/>
    <dgm:cxn modelId="{FCE7F8CC-5B71-CA4D-8A00-615C8F28CD61}" type="presOf" srcId="{DB2C23B8-A2DC-4640-9890-04A23F9E5E25}" destId="{3D5D5735-0E4D-2B46-A531-3BED628EB6EC}" srcOrd="0" destOrd="4" presId="urn:microsoft.com/office/officeart/2005/8/layout/default"/>
    <dgm:cxn modelId="{4E1489D1-31F3-DB48-AE99-0989133C54EA}" type="presOf" srcId="{7B60BDBD-FDC6-2C42-896C-CEE97BD96289}" destId="{5E22EBBA-E012-9F4F-9938-03BB626DF90B}" srcOrd="0" destOrd="0" presId="urn:microsoft.com/office/officeart/2005/8/layout/default"/>
    <dgm:cxn modelId="{747DA7A8-9E07-B241-AEBC-4088CA051AC2}" type="presParOf" srcId="{5E22EBBA-E012-9F4F-9938-03BB626DF90B}" destId="{10A9B090-B4A1-AF46-AEC6-D823E0A9A85E}" srcOrd="0" destOrd="0" presId="urn:microsoft.com/office/officeart/2005/8/layout/default"/>
    <dgm:cxn modelId="{9C325E6D-9C7F-6C45-AF0E-F4B0D45EECB0}" type="presParOf" srcId="{5E22EBBA-E012-9F4F-9938-03BB626DF90B}" destId="{0EB108E7-E16A-7745-8E7C-D4E4FBC2E2FE}" srcOrd="1" destOrd="0" presId="urn:microsoft.com/office/officeart/2005/8/layout/default"/>
    <dgm:cxn modelId="{7C635D8B-2AB9-0F4B-A9DC-B65839954D28}" type="presParOf" srcId="{5E22EBBA-E012-9F4F-9938-03BB626DF90B}" destId="{F6E0A78A-18CC-D141-A24F-0D5FB7FCDEC4}" srcOrd="2" destOrd="0" presId="urn:microsoft.com/office/officeart/2005/8/layout/default"/>
    <dgm:cxn modelId="{C9391083-2D21-A74A-B6FC-A85DA7BF1877}" type="presParOf" srcId="{5E22EBBA-E012-9F4F-9938-03BB626DF90B}" destId="{2BAF3683-5FE7-7541-9833-9507AA1580F9}" srcOrd="3" destOrd="0" presId="urn:microsoft.com/office/officeart/2005/8/layout/default"/>
    <dgm:cxn modelId="{B3447ED6-36F3-5D41-98A7-08B2B3A91638}" type="presParOf" srcId="{5E22EBBA-E012-9F4F-9938-03BB626DF90B}" destId="{3D5D5735-0E4D-2B46-A531-3BED628EB6E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9FD862-3753-624D-972E-92B2B5BCEA40}"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7E60ADA2-2532-B64E-831F-DC72C8BE59F3}">
      <dgm:prSet/>
      <dgm:spPr/>
      <dgm:t>
        <a:bodyPr/>
        <a:lstStyle/>
        <a:p>
          <a:pPr rtl="0"/>
          <a:r>
            <a:rPr lang="en-US" dirty="0" smtClean="0"/>
            <a:t>A histogram is used to evaluate the shape of a distribution. It is a frequency curve that displays a </a:t>
          </a:r>
          <a:r>
            <a:rPr lang="en-US" dirty="0" err="1" smtClean="0"/>
            <a:t>univariate</a:t>
          </a:r>
          <a:r>
            <a:rPr lang="en-US" dirty="0" smtClean="0"/>
            <a:t> dataset. </a:t>
          </a:r>
          <a:endParaRPr lang="en-US" dirty="0"/>
        </a:p>
      </dgm:t>
    </dgm:pt>
    <dgm:pt modelId="{F030D2E9-89F4-804B-90DB-BF499E8D49E5}" type="parTrans" cxnId="{D2091078-1808-6D4C-A0BA-174A9E10C60B}">
      <dgm:prSet/>
      <dgm:spPr/>
      <dgm:t>
        <a:bodyPr/>
        <a:lstStyle/>
        <a:p>
          <a:endParaRPr lang="en-US"/>
        </a:p>
      </dgm:t>
    </dgm:pt>
    <dgm:pt modelId="{AF10686E-8908-584A-952C-5A10E633369B}" type="sibTrans" cxnId="{D2091078-1808-6D4C-A0BA-174A9E10C60B}">
      <dgm:prSet/>
      <dgm:spPr/>
      <dgm:t>
        <a:bodyPr/>
        <a:lstStyle/>
        <a:p>
          <a:endParaRPr lang="en-US"/>
        </a:p>
      </dgm:t>
    </dgm:pt>
    <dgm:pt modelId="{830E647F-13BE-6F40-B5DF-259B59720C0D}" type="pres">
      <dgm:prSet presAssocID="{9B9FD862-3753-624D-972E-92B2B5BCEA40}" presName="Name0" presStyleCnt="0">
        <dgm:presLayoutVars>
          <dgm:dir/>
          <dgm:resizeHandles val="exact"/>
        </dgm:presLayoutVars>
      </dgm:prSet>
      <dgm:spPr/>
      <dgm:t>
        <a:bodyPr/>
        <a:lstStyle/>
        <a:p>
          <a:endParaRPr lang="en-US"/>
        </a:p>
      </dgm:t>
    </dgm:pt>
    <dgm:pt modelId="{BC51DEC4-D49A-6C47-B9A8-C286B75DF42C}" type="pres">
      <dgm:prSet presAssocID="{7E60ADA2-2532-B64E-831F-DC72C8BE59F3}" presName="compNode" presStyleCnt="0"/>
      <dgm:spPr/>
    </dgm:pt>
    <dgm:pt modelId="{C25B51BF-0027-CC47-BDAC-EAB1856EAFDE}" type="pres">
      <dgm:prSet presAssocID="{7E60ADA2-2532-B64E-831F-DC72C8BE59F3}" presName="pictRect" presStyleLbl="node1" presStyleIdx="0" presStyleCnt="1"/>
      <dgm:spPr>
        <a:blipFill rotWithShape="1">
          <a:blip xmlns:r="http://schemas.openxmlformats.org/officeDocument/2006/relationships" r:embed="rId1"/>
          <a:stretch>
            <a:fillRect/>
          </a:stretch>
        </a:blipFill>
      </dgm:spPr>
    </dgm:pt>
    <dgm:pt modelId="{4226857E-06B0-A141-8EFA-3522264A96C3}" type="pres">
      <dgm:prSet presAssocID="{7E60ADA2-2532-B64E-831F-DC72C8BE59F3}" presName="textRect" presStyleLbl="revTx" presStyleIdx="0" presStyleCnt="1" custScaleX="157737">
        <dgm:presLayoutVars>
          <dgm:bulletEnabled val="1"/>
        </dgm:presLayoutVars>
      </dgm:prSet>
      <dgm:spPr/>
      <dgm:t>
        <a:bodyPr/>
        <a:lstStyle/>
        <a:p>
          <a:endParaRPr lang="en-US"/>
        </a:p>
      </dgm:t>
    </dgm:pt>
  </dgm:ptLst>
  <dgm:cxnLst>
    <dgm:cxn modelId="{7ACA1F57-3239-0044-918B-2E6F3D179D8D}" type="presOf" srcId="{9B9FD862-3753-624D-972E-92B2B5BCEA40}" destId="{830E647F-13BE-6F40-B5DF-259B59720C0D}" srcOrd="0" destOrd="0" presId="urn:microsoft.com/office/officeart/2005/8/layout/pList1"/>
    <dgm:cxn modelId="{659EBD59-29F7-7743-A227-10D79D9DB4B3}" type="presOf" srcId="{7E60ADA2-2532-B64E-831F-DC72C8BE59F3}" destId="{4226857E-06B0-A141-8EFA-3522264A96C3}" srcOrd="0" destOrd="0" presId="urn:microsoft.com/office/officeart/2005/8/layout/pList1"/>
    <dgm:cxn modelId="{D2091078-1808-6D4C-A0BA-174A9E10C60B}" srcId="{9B9FD862-3753-624D-972E-92B2B5BCEA40}" destId="{7E60ADA2-2532-B64E-831F-DC72C8BE59F3}" srcOrd="0" destOrd="0" parTransId="{F030D2E9-89F4-804B-90DB-BF499E8D49E5}" sibTransId="{AF10686E-8908-584A-952C-5A10E633369B}"/>
    <dgm:cxn modelId="{2BE9B540-8F9C-214D-9B6E-680C9C8FEC49}" type="presParOf" srcId="{830E647F-13BE-6F40-B5DF-259B59720C0D}" destId="{BC51DEC4-D49A-6C47-B9A8-C286B75DF42C}" srcOrd="0" destOrd="0" presId="urn:microsoft.com/office/officeart/2005/8/layout/pList1"/>
    <dgm:cxn modelId="{D094342D-B911-CA47-BE96-68D7150B58D5}" type="presParOf" srcId="{BC51DEC4-D49A-6C47-B9A8-C286B75DF42C}" destId="{C25B51BF-0027-CC47-BDAC-EAB1856EAFDE}" srcOrd="0" destOrd="0" presId="urn:microsoft.com/office/officeart/2005/8/layout/pList1"/>
    <dgm:cxn modelId="{54A45431-1B10-9C4B-B2B5-79E813A42703}" type="presParOf" srcId="{BC51DEC4-D49A-6C47-B9A8-C286B75DF42C}" destId="{4226857E-06B0-A141-8EFA-3522264A96C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41352B-745F-8E49-895D-745200EAE7E9}"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73B0E837-F365-5247-9A73-E656AF49B1D6}">
      <dgm:prSet/>
      <dgm:spPr/>
      <dgm:t>
        <a:bodyPr/>
        <a:lstStyle/>
        <a:p>
          <a:pPr rtl="0"/>
          <a:r>
            <a:rPr lang="en-US" dirty="0" smtClean="0"/>
            <a:t>Divide the range of continuous data into equal-sized adjacent bins (classes or groups) along the x-axis. </a:t>
          </a:r>
          <a:endParaRPr lang="en-US" dirty="0"/>
        </a:p>
      </dgm:t>
    </dgm:pt>
    <dgm:pt modelId="{2326413A-798D-B64A-BADF-2797F39F6F55}" type="parTrans" cxnId="{6B4168E2-F72F-E245-9FA1-180233D507DB}">
      <dgm:prSet/>
      <dgm:spPr/>
      <dgm:t>
        <a:bodyPr/>
        <a:lstStyle/>
        <a:p>
          <a:endParaRPr lang="en-US"/>
        </a:p>
      </dgm:t>
    </dgm:pt>
    <dgm:pt modelId="{61F29460-C37A-D749-9622-D0BB3EA87AF4}" type="sibTrans" cxnId="{6B4168E2-F72F-E245-9FA1-180233D507DB}">
      <dgm:prSet/>
      <dgm:spPr/>
      <dgm:t>
        <a:bodyPr/>
        <a:lstStyle/>
        <a:p>
          <a:endParaRPr lang="en-US"/>
        </a:p>
      </dgm:t>
    </dgm:pt>
    <dgm:pt modelId="{072A366B-9A74-F549-96F1-5FD3A2A6738E}">
      <dgm:prSet/>
      <dgm:spPr/>
      <dgm:t>
        <a:bodyPr/>
        <a:lstStyle/>
        <a:p>
          <a:pPr rtl="0"/>
          <a:r>
            <a:rPr lang="en-US" dirty="0" smtClean="0">
              <a:solidFill>
                <a:schemeClr val="tx2"/>
              </a:solidFill>
            </a:rPr>
            <a:t>It is helpful to view these bins as fixed-interval containers that accumulate data that causes the bins to increase in height.</a:t>
          </a:r>
          <a:endParaRPr lang="en-US" dirty="0">
            <a:solidFill>
              <a:schemeClr val="tx2"/>
            </a:solidFill>
          </a:endParaRPr>
        </a:p>
      </dgm:t>
    </dgm:pt>
    <dgm:pt modelId="{3E23A2CC-48AC-0147-B9C2-974561876BF6}" type="parTrans" cxnId="{541D67F0-9EDE-0941-8889-9AD9A422F724}">
      <dgm:prSet/>
      <dgm:spPr/>
      <dgm:t>
        <a:bodyPr/>
        <a:lstStyle/>
        <a:p>
          <a:endParaRPr lang="en-US"/>
        </a:p>
      </dgm:t>
    </dgm:pt>
    <dgm:pt modelId="{D64136BA-681C-C64E-97D1-81A2A7A0AB95}" type="sibTrans" cxnId="{541D67F0-9EDE-0941-8889-9AD9A422F724}">
      <dgm:prSet/>
      <dgm:spPr/>
      <dgm:t>
        <a:bodyPr/>
        <a:lstStyle/>
        <a:p>
          <a:endParaRPr lang="en-US"/>
        </a:p>
      </dgm:t>
    </dgm:pt>
    <dgm:pt modelId="{AC8CBCAC-AFA5-FF4E-887E-6A1645FDC298}">
      <dgm:prSet/>
      <dgm:spPr/>
      <dgm:t>
        <a:bodyPr/>
        <a:lstStyle/>
        <a:p>
          <a:pPr rtl="0"/>
          <a:r>
            <a:rPr lang="en-US" dirty="0" smtClean="0">
              <a:solidFill>
                <a:schemeClr val="tx2"/>
              </a:solidFill>
            </a:rPr>
            <a:t>For each bin, a rectangle is constructed with an area proportional to the number of observations falling into that bin.</a:t>
          </a:r>
          <a:endParaRPr lang="en-US" dirty="0">
            <a:solidFill>
              <a:schemeClr val="tx2"/>
            </a:solidFill>
          </a:endParaRPr>
        </a:p>
      </dgm:t>
    </dgm:pt>
    <dgm:pt modelId="{1E704048-6BE7-9347-B4F9-7964D759CA4B}" type="parTrans" cxnId="{CF357287-7D66-8043-B88A-1C19CB32078D}">
      <dgm:prSet/>
      <dgm:spPr/>
      <dgm:t>
        <a:bodyPr/>
        <a:lstStyle/>
        <a:p>
          <a:endParaRPr lang="en-US"/>
        </a:p>
      </dgm:t>
    </dgm:pt>
    <dgm:pt modelId="{E80C93C2-97AB-A44D-AAFE-82BE280D3F0F}" type="sibTrans" cxnId="{CF357287-7D66-8043-B88A-1C19CB32078D}">
      <dgm:prSet/>
      <dgm:spPr/>
      <dgm:t>
        <a:bodyPr/>
        <a:lstStyle/>
        <a:p>
          <a:endParaRPr lang="en-US"/>
        </a:p>
      </dgm:t>
    </dgm:pt>
    <dgm:pt modelId="{61552F67-7DB5-A94F-8008-29333D26614C}">
      <dgm:prSet/>
      <dgm:spPr/>
      <dgm:t>
        <a:bodyPr/>
        <a:lstStyle/>
        <a:p>
          <a:pPr rtl="0"/>
          <a:r>
            <a:rPr lang="en-US" dirty="0" smtClean="0">
              <a:solidFill>
                <a:schemeClr val="tx2"/>
              </a:solidFill>
            </a:rPr>
            <a:t>Bins are plotted on the x-axis and frequencies (the number of cases accumulated in each bin) are plotted on the y-axis. The y-axis ranges from 0 to the greatest number of cases deposited in any bin. The x-axis includes the entire data range. </a:t>
          </a:r>
          <a:endParaRPr lang="en-US" dirty="0">
            <a:solidFill>
              <a:schemeClr val="tx2"/>
            </a:solidFill>
          </a:endParaRPr>
        </a:p>
      </dgm:t>
    </dgm:pt>
    <dgm:pt modelId="{DBB9B02A-9631-FB4B-B5D7-75EF2FCE34E8}" type="parTrans" cxnId="{231315FA-EFFB-9C4F-8FF4-18998EFC6E94}">
      <dgm:prSet/>
      <dgm:spPr/>
      <dgm:t>
        <a:bodyPr/>
        <a:lstStyle/>
        <a:p>
          <a:endParaRPr lang="en-US"/>
        </a:p>
      </dgm:t>
    </dgm:pt>
    <dgm:pt modelId="{1E8C6219-88A7-9A4E-92B6-FB77C63C62A7}" type="sibTrans" cxnId="{231315FA-EFFB-9C4F-8FF4-18998EFC6E94}">
      <dgm:prSet/>
      <dgm:spPr/>
      <dgm:t>
        <a:bodyPr/>
        <a:lstStyle/>
        <a:p>
          <a:endParaRPr lang="en-US"/>
        </a:p>
      </dgm:t>
    </dgm:pt>
    <dgm:pt modelId="{0533EA40-1597-AE4D-832E-AB2BF6371677}">
      <dgm:prSet/>
      <dgm:spPr/>
      <dgm:t>
        <a:bodyPr/>
        <a:lstStyle/>
        <a:p>
          <a:pPr rtl="0"/>
          <a:r>
            <a:rPr lang="en-US" dirty="0" smtClean="0">
              <a:solidFill>
                <a:schemeClr val="tx2"/>
              </a:solidFill>
            </a:rPr>
            <a:t>The total area of the histogram is equal to the number of data points.</a:t>
          </a:r>
          <a:endParaRPr lang="en-US" dirty="0">
            <a:solidFill>
              <a:schemeClr val="tx2"/>
            </a:solidFill>
          </a:endParaRPr>
        </a:p>
      </dgm:t>
    </dgm:pt>
    <dgm:pt modelId="{4AF0BFC4-B345-E44E-BE9B-97CEBC6AD3B9}" type="parTrans" cxnId="{E3D7AA61-E60D-1747-8F53-DF3C4BD6C0C4}">
      <dgm:prSet/>
      <dgm:spPr/>
      <dgm:t>
        <a:bodyPr/>
        <a:lstStyle/>
        <a:p>
          <a:endParaRPr lang="en-US"/>
        </a:p>
      </dgm:t>
    </dgm:pt>
    <dgm:pt modelId="{C9AAF60A-560D-8F49-9442-702D8F81E4C3}" type="sibTrans" cxnId="{E3D7AA61-E60D-1747-8F53-DF3C4BD6C0C4}">
      <dgm:prSet/>
      <dgm:spPr/>
      <dgm:t>
        <a:bodyPr/>
        <a:lstStyle/>
        <a:p>
          <a:endParaRPr lang="en-US"/>
        </a:p>
      </dgm:t>
    </dgm:pt>
    <dgm:pt modelId="{BC0C069A-7C5B-9C48-AED6-BAE9A074BF20}" type="pres">
      <dgm:prSet presAssocID="{DB41352B-745F-8E49-895D-745200EAE7E9}" presName="linearFlow" presStyleCnt="0">
        <dgm:presLayoutVars>
          <dgm:dir/>
          <dgm:animLvl val="lvl"/>
          <dgm:resizeHandles val="exact"/>
        </dgm:presLayoutVars>
      </dgm:prSet>
      <dgm:spPr/>
      <dgm:t>
        <a:bodyPr/>
        <a:lstStyle/>
        <a:p>
          <a:endParaRPr lang="en-US"/>
        </a:p>
      </dgm:t>
    </dgm:pt>
    <dgm:pt modelId="{E66B2B31-04FE-4640-B222-08C3FD427179}" type="pres">
      <dgm:prSet presAssocID="{73B0E837-F365-5247-9A73-E656AF49B1D6}" presName="composite" presStyleCnt="0"/>
      <dgm:spPr/>
    </dgm:pt>
    <dgm:pt modelId="{8E6D3374-B507-024B-87F3-1E20ED0E5323}" type="pres">
      <dgm:prSet presAssocID="{73B0E837-F365-5247-9A73-E656AF49B1D6}" presName="parTx" presStyleLbl="node1" presStyleIdx="0" presStyleCnt="1">
        <dgm:presLayoutVars>
          <dgm:chMax val="0"/>
          <dgm:chPref val="0"/>
          <dgm:bulletEnabled val="1"/>
        </dgm:presLayoutVars>
      </dgm:prSet>
      <dgm:spPr/>
      <dgm:t>
        <a:bodyPr/>
        <a:lstStyle/>
        <a:p>
          <a:endParaRPr lang="en-US"/>
        </a:p>
      </dgm:t>
    </dgm:pt>
    <dgm:pt modelId="{E4988187-260F-664D-92BD-054DE1FDFA10}" type="pres">
      <dgm:prSet presAssocID="{73B0E837-F365-5247-9A73-E656AF49B1D6}" presName="parSh" presStyleLbl="node1" presStyleIdx="0" presStyleCnt="1"/>
      <dgm:spPr/>
      <dgm:t>
        <a:bodyPr/>
        <a:lstStyle/>
        <a:p>
          <a:endParaRPr lang="en-US"/>
        </a:p>
      </dgm:t>
    </dgm:pt>
    <dgm:pt modelId="{49595F9B-2E0C-9042-ABCD-77F4B791E1FF}" type="pres">
      <dgm:prSet presAssocID="{73B0E837-F365-5247-9A73-E656AF49B1D6}" presName="desTx" presStyleLbl="fgAcc1" presStyleIdx="0" presStyleCnt="1">
        <dgm:presLayoutVars>
          <dgm:bulletEnabled val="1"/>
        </dgm:presLayoutVars>
      </dgm:prSet>
      <dgm:spPr/>
      <dgm:t>
        <a:bodyPr/>
        <a:lstStyle/>
        <a:p>
          <a:endParaRPr lang="en-US"/>
        </a:p>
      </dgm:t>
    </dgm:pt>
  </dgm:ptLst>
  <dgm:cxnLst>
    <dgm:cxn modelId="{99811E7D-C936-E747-9682-FAE43E98BE6A}" type="presOf" srcId="{072A366B-9A74-F549-96F1-5FD3A2A6738E}" destId="{49595F9B-2E0C-9042-ABCD-77F4B791E1FF}" srcOrd="0" destOrd="0" presId="urn:microsoft.com/office/officeart/2005/8/layout/process3"/>
    <dgm:cxn modelId="{231315FA-EFFB-9C4F-8FF4-18998EFC6E94}" srcId="{73B0E837-F365-5247-9A73-E656AF49B1D6}" destId="{61552F67-7DB5-A94F-8008-29333D26614C}" srcOrd="2" destOrd="0" parTransId="{DBB9B02A-9631-FB4B-B5D7-75EF2FCE34E8}" sibTransId="{1E8C6219-88A7-9A4E-92B6-FB77C63C62A7}"/>
    <dgm:cxn modelId="{E3D7AA61-E60D-1747-8F53-DF3C4BD6C0C4}" srcId="{73B0E837-F365-5247-9A73-E656AF49B1D6}" destId="{0533EA40-1597-AE4D-832E-AB2BF6371677}" srcOrd="3" destOrd="0" parTransId="{4AF0BFC4-B345-E44E-BE9B-97CEBC6AD3B9}" sibTransId="{C9AAF60A-560D-8F49-9442-702D8F81E4C3}"/>
    <dgm:cxn modelId="{AE41D1B8-F6CA-B349-AA05-5DE99A93833E}" type="presOf" srcId="{73B0E837-F365-5247-9A73-E656AF49B1D6}" destId="{E4988187-260F-664D-92BD-054DE1FDFA10}" srcOrd="1" destOrd="0" presId="urn:microsoft.com/office/officeart/2005/8/layout/process3"/>
    <dgm:cxn modelId="{CF357287-7D66-8043-B88A-1C19CB32078D}" srcId="{73B0E837-F365-5247-9A73-E656AF49B1D6}" destId="{AC8CBCAC-AFA5-FF4E-887E-6A1645FDC298}" srcOrd="1" destOrd="0" parTransId="{1E704048-6BE7-9347-B4F9-7964D759CA4B}" sibTransId="{E80C93C2-97AB-A44D-AAFE-82BE280D3F0F}"/>
    <dgm:cxn modelId="{A148AE1B-51F1-A34F-A490-65537E4C8C54}" type="presOf" srcId="{61552F67-7DB5-A94F-8008-29333D26614C}" destId="{49595F9B-2E0C-9042-ABCD-77F4B791E1FF}" srcOrd="0" destOrd="2" presId="urn:microsoft.com/office/officeart/2005/8/layout/process3"/>
    <dgm:cxn modelId="{E7F8D588-888C-084F-8467-BB356A7B8467}" type="presOf" srcId="{AC8CBCAC-AFA5-FF4E-887E-6A1645FDC298}" destId="{49595F9B-2E0C-9042-ABCD-77F4B791E1FF}" srcOrd="0" destOrd="1" presId="urn:microsoft.com/office/officeart/2005/8/layout/process3"/>
    <dgm:cxn modelId="{CD6961BB-F1BE-5447-B0CE-F67FFB71CE97}" type="presOf" srcId="{0533EA40-1597-AE4D-832E-AB2BF6371677}" destId="{49595F9B-2E0C-9042-ABCD-77F4B791E1FF}" srcOrd="0" destOrd="3" presId="urn:microsoft.com/office/officeart/2005/8/layout/process3"/>
    <dgm:cxn modelId="{6B4168E2-F72F-E245-9FA1-180233D507DB}" srcId="{DB41352B-745F-8E49-895D-745200EAE7E9}" destId="{73B0E837-F365-5247-9A73-E656AF49B1D6}" srcOrd="0" destOrd="0" parTransId="{2326413A-798D-B64A-BADF-2797F39F6F55}" sibTransId="{61F29460-C37A-D749-9622-D0BB3EA87AF4}"/>
    <dgm:cxn modelId="{BAB507A7-23BD-3447-A254-A65B8E49FF7A}" type="presOf" srcId="{73B0E837-F365-5247-9A73-E656AF49B1D6}" destId="{8E6D3374-B507-024B-87F3-1E20ED0E5323}" srcOrd="0" destOrd="0" presId="urn:microsoft.com/office/officeart/2005/8/layout/process3"/>
    <dgm:cxn modelId="{541D67F0-9EDE-0941-8889-9AD9A422F724}" srcId="{73B0E837-F365-5247-9A73-E656AF49B1D6}" destId="{072A366B-9A74-F549-96F1-5FD3A2A6738E}" srcOrd="0" destOrd="0" parTransId="{3E23A2CC-48AC-0147-B9C2-974561876BF6}" sibTransId="{D64136BA-681C-C64E-97D1-81A2A7A0AB95}"/>
    <dgm:cxn modelId="{62EF6776-6F34-704B-958B-473FE565B6BF}" type="presOf" srcId="{DB41352B-745F-8E49-895D-745200EAE7E9}" destId="{BC0C069A-7C5B-9C48-AED6-BAE9A074BF20}" srcOrd="0" destOrd="0" presId="urn:microsoft.com/office/officeart/2005/8/layout/process3"/>
    <dgm:cxn modelId="{7352E39E-D91C-B845-9A0A-8BC0B20BF195}" type="presParOf" srcId="{BC0C069A-7C5B-9C48-AED6-BAE9A074BF20}" destId="{E66B2B31-04FE-4640-B222-08C3FD427179}" srcOrd="0" destOrd="0" presId="urn:microsoft.com/office/officeart/2005/8/layout/process3"/>
    <dgm:cxn modelId="{41F93582-5DCD-F244-944F-E0490669139A}" type="presParOf" srcId="{E66B2B31-04FE-4640-B222-08C3FD427179}" destId="{8E6D3374-B507-024B-87F3-1E20ED0E5323}" srcOrd="0" destOrd="0" presId="urn:microsoft.com/office/officeart/2005/8/layout/process3"/>
    <dgm:cxn modelId="{BF12F739-77E8-774D-8A68-D939C664F9D7}" type="presParOf" srcId="{E66B2B31-04FE-4640-B222-08C3FD427179}" destId="{E4988187-260F-664D-92BD-054DE1FDFA10}" srcOrd="1" destOrd="0" presId="urn:microsoft.com/office/officeart/2005/8/layout/process3"/>
    <dgm:cxn modelId="{BF9F3AA5-84ED-E143-99CE-D0138198F71B}" type="presParOf" srcId="{E66B2B31-04FE-4640-B222-08C3FD427179}" destId="{49595F9B-2E0C-9042-ABCD-77F4B791E1F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B5D095-8E15-9B45-92A5-D741DB80851E}"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88052EDC-C9F5-BA4D-B8BC-0B93B10915EE}">
      <dgm:prSet/>
      <dgm:spPr/>
      <dgm:t>
        <a:bodyPr/>
        <a:lstStyle/>
        <a:p>
          <a:pPr rtl="0"/>
          <a:r>
            <a:rPr lang="en-US" dirty="0" smtClean="0"/>
            <a:t>A pie chart is a circular chart that is divided into sectors or slices to show proportions (i.e., relative size of data). Useful for comparing proportions and showing how data are distributed. Data to chart are usually presented in a two-column table format, e.g., a frequency table. </a:t>
          </a:r>
          <a:endParaRPr lang="en-US" dirty="0"/>
        </a:p>
      </dgm:t>
    </dgm:pt>
    <dgm:pt modelId="{55B9C5C3-448C-F64C-912C-B3D33586DC2B}" type="parTrans" cxnId="{F55DFB94-51A5-A74A-B83C-B516F9BC4842}">
      <dgm:prSet/>
      <dgm:spPr/>
      <dgm:t>
        <a:bodyPr/>
        <a:lstStyle/>
        <a:p>
          <a:endParaRPr lang="en-US"/>
        </a:p>
      </dgm:t>
    </dgm:pt>
    <dgm:pt modelId="{2D394E80-25FE-7043-BC75-7E0AE43B6C91}" type="sibTrans" cxnId="{F55DFB94-51A5-A74A-B83C-B516F9BC4842}">
      <dgm:prSet/>
      <dgm:spPr/>
      <dgm:t>
        <a:bodyPr/>
        <a:lstStyle/>
        <a:p>
          <a:endParaRPr lang="en-US"/>
        </a:p>
      </dgm:t>
    </dgm:pt>
    <dgm:pt modelId="{9F7BD9B2-2797-704C-AD97-AC5DD3052179}" type="pres">
      <dgm:prSet presAssocID="{14B5D095-8E15-9B45-92A5-D741DB80851E}" presName="Name0" presStyleCnt="0">
        <dgm:presLayoutVars>
          <dgm:dir/>
          <dgm:resizeHandles val="exact"/>
        </dgm:presLayoutVars>
      </dgm:prSet>
      <dgm:spPr/>
      <dgm:t>
        <a:bodyPr/>
        <a:lstStyle/>
        <a:p>
          <a:endParaRPr lang="en-US"/>
        </a:p>
      </dgm:t>
    </dgm:pt>
    <dgm:pt modelId="{494468C4-1CAA-FD4F-AD50-0297C408182F}" type="pres">
      <dgm:prSet presAssocID="{88052EDC-C9F5-BA4D-B8BC-0B93B10915EE}" presName="compNode" presStyleCnt="0"/>
      <dgm:spPr/>
    </dgm:pt>
    <dgm:pt modelId="{3CBE0DB1-8464-C84C-95D5-B953799AD29F}" type="pres">
      <dgm:prSet presAssocID="{88052EDC-C9F5-BA4D-B8BC-0B93B10915EE}" presName="pictRect" presStyleLbl="node1" presStyleIdx="0" presStyleCnt="1" custScaleX="92136" custScaleY="87876"/>
      <dgm:spPr>
        <a:blipFill rotWithShape="1">
          <a:blip xmlns:r="http://schemas.openxmlformats.org/officeDocument/2006/relationships" r:embed="rId1"/>
          <a:stretch>
            <a:fillRect/>
          </a:stretch>
        </a:blipFill>
      </dgm:spPr>
    </dgm:pt>
    <dgm:pt modelId="{B93DB43A-29C8-9749-A436-D88060565AB8}" type="pres">
      <dgm:prSet presAssocID="{88052EDC-C9F5-BA4D-B8BC-0B93B10915EE}" presName="textRect" presStyleLbl="revTx" presStyleIdx="0" presStyleCnt="1" custScaleX="146000" custScaleY="137284">
        <dgm:presLayoutVars>
          <dgm:bulletEnabled val="1"/>
        </dgm:presLayoutVars>
      </dgm:prSet>
      <dgm:spPr/>
      <dgm:t>
        <a:bodyPr/>
        <a:lstStyle/>
        <a:p>
          <a:endParaRPr lang="en-US"/>
        </a:p>
      </dgm:t>
    </dgm:pt>
  </dgm:ptLst>
  <dgm:cxnLst>
    <dgm:cxn modelId="{F55DFB94-51A5-A74A-B83C-B516F9BC4842}" srcId="{14B5D095-8E15-9B45-92A5-D741DB80851E}" destId="{88052EDC-C9F5-BA4D-B8BC-0B93B10915EE}" srcOrd="0" destOrd="0" parTransId="{55B9C5C3-448C-F64C-912C-B3D33586DC2B}" sibTransId="{2D394E80-25FE-7043-BC75-7E0AE43B6C91}"/>
    <dgm:cxn modelId="{8DE6F65A-8147-154C-83AB-1E9BB99D4AB1}" type="presOf" srcId="{88052EDC-C9F5-BA4D-B8BC-0B93B10915EE}" destId="{B93DB43A-29C8-9749-A436-D88060565AB8}" srcOrd="0" destOrd="0" presId="urn:microsoft.com/office/officeart/2005/8/layout/pList1"/>
    <dgm:cxn modelId="{63C2D5D2-3DB2-B549-BA20-E4607DD3D5B2}" type="presOf" srcId="{14B5D095-8E15-9B45-92A5-D741DB80851E}" destId="{9F7BD9B2-2797-704C-AD97-AC5DD3052179}" srcOrd="0" destOrd="0" presId="urn:microsoft.com/office/officeart/2005/8/layout/pList1"/>
    <dgm:cxn modelId="{3D0EFE38-E748-8846-B890-E7081C91946A}" type="presParOf" srcId="{9F7BD9B2-2797-704C-AD97-AC5DD3052179}" destId="{494468C4-1CAA-FD4F-AD50-0297C408182F}" srcOrd="0" destOrd="0" presId="urn:microsoft.com/office/officeart/2005/8/layout/pList1"/>
    <dgm:cxn modelId="{FA4115C6-EEFB-624E-B903-F528F3F06BFB}" type="presParOf" srcId="{494468C4-1CAA-FD4F-AD50-0297C408182F}" destId="{3CBE0DB1-8464-C84C-95D5-B953799AD29F}" srcOrd="0" destOrd="0" presId="urn:microsoft.com/office/officeart/2005/8/layout/pList1"/>
    <dgm:cxn modelId="{129B1103-7517-B441-96BE-E00FB398DCFF}" type="presParOf" srcId="{494468C4-1CAA-FD4F-AD50-0297C408182F}" destId="{B93DB43A-29C8-9749-A436-D88060565AB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Charts</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3E520F60-A5A8-1440-B17C-2E342E23BADF}"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549C6F93-0B9D-784E-BF65-C203AF83AE49}" type="presOf" srcId="{1CE252B9-E661-E545-A43D-AF9F6C107A4B}" destId="{8B3425F1-0D5A-7542-A13F-309B4F9FFBD7}" srcOrd="1" destOrd="0" presId="urn:microsoft.com/office/officeart/2005/8/layout/pyramid1"/>
    <dgm:cxn modelId="{703ACFFF-F841-4441-B856-858E9874DE44}" type="presOf" srcId="{A13ED68C-9BEB-2D4C-9A9D-4FF7F696211E}" destId="{2E2C436E-4AC4-9B44-A458-C394BA2F8995}" srcOrd="1" destOrd="0" presId="urn:microsoft.com/office/officeart/2005/8/layout/pyramid1"/>
    <dgm:cxn modelId="{B2C3B42D-1AB0-1A48-8B2D-737015A96F5E}" type="presOf" srcId="{F8543038-F271-B44C-A609-61624E5FF5AB}" destId="{1BD4007E-106D-184C-930C-DA383DE887FC}" srcOrd="0" destOrd="0" presId="urn:microsoft.com/office/officeart/2005/8/layout/pyramid1"/>
    <dgm:cxn modelId="{CEAAFFD4-CD56-2345-9AF6-6D54EA47274B}" type="presOf" srcId="{A13ED68C-9BEB-2D4C-9A9D-4FF7F696211E}" destId="{84DC221C-8ADF-8F4C-A4AB-1ED1486C2BAB}" srcOrd="0" destOrd="0" presId="urn:microsoft.com/office/officeart/2005/8/layout/pyramid1"/>
    <dgm:cxn modelId="{F124AA00-544C-5341-962F-60F63318E64B}" type="presParOf" srcId="{1BD4007E-106D-184C-930C-DA383DE887FC}" destId="{51EFE25D-18DC-C347-AD87-891706CB57A3}" srcOrd="0" destOrd="0" presId="urn:microsoft.com/office/officeart/2005/8/layout/pyramid1"/>
    <dgm:cxn modelId="{9314763E-5877-8849-BCA9-569892F7D86D}" type="presParOf" srcId="{51EFE25D-18DC-C347-AD87-891706CB57A3}" destId="{84DC221C-8ADF-8F4C-A4AB-1ED1486C2BAB}" srcOrd="0" destOrd="0" presId="urn:microsoft.com/office/officeart/2005/8/layout/pyramid1"/>
    <dgm:cxn modelId="{A7F49EDB-EB2B-9E48-9755-ADCB1003CC10}" type="presParOf" srcId="{51EFE25D-18DC-C347-AD87-891706CB57A3}" destId="{2E2C436E-4AC4-9B44-A458-C394BA2F8995}" srcOrd="1" destOrd="0" presId="urn:microsoft.com/office/officeart/2005/8/layout/pyramid1"/>
    <dgm:cxn modelId="{4A826908-7552-B14D-BE50-CED59270594F}" type="presParOf" srcId="{1BD4007E-106D-184C-930C-DA383DE887FC}" destId="{22E6D29C-3EAE-224F-8EC6-90837AC9132C}" srcOrd="1" destOrd="0" presId="urn:microsoft.com/office/officeart/2005/8/layout/pyramid1"/>
    <dgm:cxn modelId="{BE6F486C-9198-7F48-8BF2-4AEABAABDD7A}" type="presParOf" srcId="{22E6D29C-3EAE-224F-8EC6-90837AC9132C}" destId="{570ECD48-A719-8C40-9E13-BDECC43874A0}" srcOrd="0" destOrd="0" presId="urn:microsoft.com/office/officeart/2005/8/layout/pyramid1"/>
    <dgm:cxn modelId="{218E3676-445D-6343-AF99-8F3E85A96A44}"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3FA1-1491-2B42-8D5D-E684379413C4}"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133F1F0F-886C-7F46-8B9F-3A5FB53A8CEA}">
      <dgm:prSet/>
      <dgm:spPr/>
      <dgm:t>
        <a:bodyPr/>
        <a:lstStyle/>
        <a:p>
          <a:pPr rtl="0"/>
          <a:r>
            <a:rPr lang="en-US" dirty="0" smtClean="0"/>
            <a:t>1</a:t>
          </a:r>
          <a:endParaRPr lang="en-US" dirty="0"/>
        </a:p>
      </dgm:t>
    </dgm:pt>
    <dgm:pt modelId="{33BEE89D-6B2E-0A43-935D-9208C4293B3B}" type="parTrans" cxnId="{FE9AE963-D4BC-A442-8AC3-8393CE08FBE2}">
      <dgm:prSet/>
      <dgm:spPr/>
      <dgm:t>
        <a:bodyPr/>
        <a:lstStyle/>
        <a:p>
          <a:endParaRPr lang="en-US"/>
        </a:p>
      </dgm:t>
    </dgm:pt>
    <dgm:pt modelId="{A48F4B2F-123F-9E4E-B588-B7A2BBC4126D}" type="sibTrans" cxnId="{FE9AE963-D4BC-A442-8AC3-8393CE08FBE2}">
      <dgm:prSet/>
      <dgm:spPr/>
      <dgm:t>
        <a:bodyPr/>
        <a:lstStyle/>
        <a:p>
          <a:endParaRPr lang="en-US"/>
        </a:p>
      </dgm:t>
    </dgm:pt>
    <dgm:pt modelId="{9111273E-5ABE-9B48-A01C-5815B45D2FDB}">
      <dgm:prSet/>
      <dgm:spPr/>
      <dgm:t>
        <a:bodyPr/>
        <a:lstStyle/>
        <a:p>
          <a:pPr rtl="0"/>
          <a:r>
            <a:rPr lang="en-US" dirty="0" smtClean="0"/>
            <a:t>2</a:t>
          </a:r>
          <a:endParaRPr lang="en-US" dirty="0"/>
        </a:p>
      </dgm:t>
    </dgm:pt>
    <dgm:pt modelId="{40C0E5DC-C5D9-E243-A62E-A6CE474F9610}" type="parTrans" cxnId="{24CA8908-6EA0-794C-A3AD-128DBC7E019F}">
      <dgm:prSet/>
      <dgm:spPr/>
      <dgm:t>
        <a:bodyPr/>
        <a:lstStyle/>
        <a:p>
          <a:endParaRPr lang="en-US"/>
        </a:p>
      </dgm:t>
    </dgm:pt>
    <dgm:pt modelId="{4B3CE445-466B-EF4C-AA17-42F6467129A3}" type="sibTrans" cxnId="{24CA8908-6EA0-794C-A3AD-128DBC7E019F}">
      <dgm:prSet/>
      <dgm:spPr/>
      <dgm:t>
        <a:bodyPr/>
        <a:lstStyle/>
        <a:p>
          <a:endParaRPr lang="en-US"/>
        </a:p>
      </dgm:t>
    </dgm:pt>
    <dgm:pt modelId="{EADCAF13-2966-9F4C-B4FC-2EA8F86F45BC}">
      <dgm:prSet/>
      <dgm:spPr/>
      <dgm:t>
        <a:bodyPr/>
        <a:lstStyle/>
        <a:p>
          <a:pPr rtl="0"/>
          <a:r>
            <a:rPr lang="en-US" dirty="0" smtClean="0"/>
            <a:t>3</a:t>
          </a:r>
          <a:endParaRPr lang="en-US" dirty="0"/>
        </a:p>
      </dgm:t>
    </dgm:pt>
    <dgm:pt modelId="{4748EB80-0C3A-1944-BA8B-3E8E2D90DEBF}" type="parTrans" cxnId="{91DEB486-6EDF-5C45-BD12-59D830D3C903}">
      <dgm:prSet/>
      <dgm:spPr/>
      <dgm:t>
        <a:bodyPr/>
        <a:lstStyle/>
        <a:p>
          <a:endParaRPr lang="en-US"/>
        </a:p>
      </dgm:t>
    </dgm:pt>
    <dgm:pt modelId="{566BE938-552B-1A41-9BEC-A38D72C15888}" type="sibTrans" cxnId="{91DEB486-6EDF-5C45-BD12-59D830D3C903}">
      <dgm:prSet/>
      <dgm:spPr/>
      <dgm:t>
        <a:bodyPr/>
        <a:lstStyle/>
        <a:p>
          <a:endParaRPr lang="en-US"/>
        </a:p>
      </dgm:t>
    </dgm:pt>
    <dgm:pt modelId="{BFCF686F-D163-9041-88E2-9613BE80D97A}">
      <dgm:prSet/>
      <dgm:spPr/>
      <dgm:t>
        <a:bodyPr/>
        <a:lstStyle/>
        <a:p>
          <a:pPr rtl="0"/>
          <a:r>
            <a:rPr lang="en-US" dirty="0" smtClean="0"/>
            <a:t>4</a:t>
          </a:r>
          <a:endParaRPr lang="en-US" dirty="0"/>
        </a:p>
      </dgm:t>
    </dgm:pt>
    <dgm:pt modelId="{3AA6A5F5-42B6-A444-93E6-1A2EA6E534F4}" type="parTrans" cxnId="{318974ED-B85D-1F47-A412-7F4D6102F7EB}">
      <dgm:prSet/>
      <dgm:spPr/>
      <dgm:t>
        <a:bodyPr/>
        <a:lstStyle/>
        <a:p>
          <a:endParaRPr lang="en-US"/>
        </a:p>
      </dgm:t>
    </dgm:pt>
    <dgm:pt modelId="{983CDACC-95AF-5242-B78E-E163B71DA3CC}" type="sibTrans" cxnId="{318974ED-B85D-1F47-A412-7F4D6102F7EB}">
      <dgm:prSet/>
      <dgm:spPr/>
      <dgm:t>
        <a:bodyPr/>
        <a:lstStyle/>
        <a:p>
          <a:endParaRPr lang="en-US"/>
        </a:p>
      </dgm:t>
    </dgm:pt>
    <dgm:pt modelId="{A45D96C6-8CC0-B346-BA4C-347E33BBB377}">
      <dgm:prSet/>
      <dgm:spPr/>
      <dgm:t>
        <a:bodyPr/>
        <a:lstStyle/>
        <a:p>
          <a:pPr rtl="0"/>
          <a:r>
            <a:rPr lang="en-US" dirty="0" smtClean="0"/>
            <a:t>5</a:t>
          </a:r>
          <a:endParaRPr lang="en-US" dirty="0"/>
        </a:p>
      </dgm:t>
    </dgm:pt>
    <dgm:pt modelId="{42BA0CAC-6E50-D94C-BF94-7B4B2381F3FF}" type="parTrans" cxnId="{AE8A69BD-C50C-674A-B8EB-FD98B832FCC5}">
      <dgm:prSet/>
      <dgm:spPr/>
      <dgm:t>
        <a:bodyPr/>
        <a:lstStyle/>
        <a:p>
          <a:endParaRPr lang="en-US"/>
        </a:p>
      </dgm:t>
    </dgm:pt>
    <dgm:pt modelId="{1C08698C-B88D-4148-BF8C-FE1E3CEA3F9E}" type="sibTrans" cxnId="{AE8A69BD-C50C-674A-B8EB-FD98B832FCC5}">
      <dgm:prSet/>
      <dgm:spPr/>
      <dgm:t>
        <a:bodyPr/>
        <a:lstStyle/>
        <a:p>
          <a:endParaRPr lang="en-US"/>
        </a:p>
      </dgm:t>
    </dgm:pt>
    <dgm:pt modelId="{0741BE48-9BFD-994B-99F6-B54C7E55E10F}">
      <dgm:prSet/>
      <dgm:spPr/>
      <dgm:t>
        <a:bodyPr/>
        <a:lstStyle/>
        <a:p>
          <a:pPr rtl="0"/>
          <a:r>
            <a:rPr lang="en-US" dirty="0" smtClean="0">
              <a:solidFill>
                <a:schemeClr val="tx2"/>
              </a:solidFill>
            </a:rPr>
            <a:t>Select the data to chart (first column includes data for the x-axis; second column includes data for y-axis)</a:t>
          </a:r>
          <a:endParaRPr lang="en-US" dirty="0">
            <a:solidFill>
              <a:schemeClr val="tx2"/>
            </a:solidFill>
          </a:endParaRPr>
        </a:p>
      </dgm:t>
    </dgm:pt>
    <dgm:pt modelId="{1CC2BEFF-20DA-E74D-A4DC-CBC0B7B885BD}" type="parTrans" cxnId="{DCDD62D6-442F-C844-9DFB-922672359A26}">
      <dgm:prSet/>
      <dgm:spPr/>
      <dgm:t>
        <a:bodyPr/>
        <a:lstStyle/>
        <a:p>
          <a:endParaRPr lang="en-US"/>
        </a:p>
      </dgm:t>
    </dgm:pt>
    <dgm:pt modelId="{3E03F0F7-5917-054E-AFDD-8AC96928AF0C}" type="sibTrans" cxnId="{DCDD62D6-442F-C844-9DFB-922672359A26}">
      <dgm:prSet/>
      <dgm:spPr/>
      <dgm:t>
        <a:bodyPr/>
        <a:lstStyle/>
        <a:p>
          <a:endParaRPr lang="en-US"/>
        </a:p>
      </dgm:t>
    </dgm:pt>
    <dgm:pt modelId="{8F02D056-3B6C-DF43-9B0D-4672955572C4}">
      <dgm:prSet/>
      <dgm:spPr/>
      <dgm:t>
        <a:bodyPr/>
        <a:lstStyle/>
        <a:p>
          <a:pPr rtl="0"/>
          <a:r>
            <a:rPr lang="en-US" dirty="0" smtClean="0">
              <a:solidFill>
                <a:srgbClr val="1F497D"/>
              </a:solidFill>
            </a:rPr>
            <a:t>Highlight the data</a:t>
          </a:r>
          <a:endParaRPr lang="en-US" dirty="0">
            <a:solidFill>
              <a:srgbClr val="1F497D"/>
            </a:solidFill>
          </a:endParaRPr>
        </a:p>
      </dgm:t>
    </dgm:pt>
    <dgm:pt modelId="{12A80695-E1CD-A345-BC3E-35FF006B1F5E}" type="parTrans" cxnId="{0787E61B-6868-9543-B5AB-F57B5F2A2BCE}">
      <dgm:prSet/>
      <dgm:spPr/>
      <dgm:t>
        <a:bodyPr/>
        <a:lstStyle/>
        <a:p>
          <a:endParaRPr lang="en-US"/>
        </a:p>
      </dgm:t>
    </dgm:pt>
    <dgm:pt modelId="{33842044-2F85-D743-83C0-6B61638469D1}" type="sibTrans" cxnId="{0787E61B-6868-9543-B5AB-F57B5F2A2BCE}">
      <dgm:prSet/>
      <dgm:spPr/>
      <dgm:t>
        <a:bodyPr/>
        <a:lstStyle/>
        <a:p>
          <a:endParaRPr lang="en-US"/>
        </a:p>
      </dgm:t>
    </dgm:pt>
    <dgm:pt modelId="{8B0E1B99-C733-9D40-81CD-8F324D311318}">
      <dgm:prSet/>
      <dgm:spPr/>
      <dgm:t>
        <a:bodyPr/>
        <a:lstStyle/>
        <a:p>
          <a:pPr rtl="0"/>
          <a:r>
            <a:rPr lang="en-US" dirty="0" smtClean="0">
              <a:solidFill>
                <a:srgbClr val="1F497D"/>
              </a:solidFill>
            </a:rPr>
            <a:t>Select the type of chart, e.g., column, bar, line, pie, area, scatter, other</a:t>
          </a:r>
          <a:endParaRPr lang="en-US" dirty="0">
            <a:solidFill>
              <a:srgbClr val="1F497D"/>
            </a:solidFill>
          </a:endParaRPr>
        </a:p>
      </dgm:t>
    </dgm:pt>
    <dgm:pt modelId="{E24AA6A8-EE01-6942-91FD-0870178A77D8}" type="parTrans" cxnId="{DA39370F-9943-C74C-B891-61E1F909229C}">
      <dgm:prSet/>
      <dgm:spPr/>
      <dgm:t>
        <a:bodyPr/>
        <a:lstStyle/>
        <a:p>
          <a:endParaRPr lang="en-US"/>
        </a:p>
      </dgm:t>
    </dgm:pt>
    <dgm:pt modelId="{D8F69547-75A8-BA4A-A89B-6AD10367EB46}" type="sibTrans" cxnId="{DA39370F-9943-C74C-B891-61E1F909229C}">
      <dgm:prSet/>
      <dgm:spPr/>
      <dgm:t>
        <a:bodyPr/>
        <a:lstStyle/>
        <a:p>
          <a:endParaRPr lang="en-US"/>
        </a:p>
      </dgm:t>
    </dgm:pt>
    <dgm:pt modelId="{8F1D788D-B762-5F4B-94E4-0B917032383E}">
      <dgm:prSet/>
      <dgm:spPr/>
      <dgm:t>
        <a:bodyPr/>
        <a:lstStyle/>
        <a:p>
          <a:pPr rtl="0"/>
          <a:r>
            <a:rPr lang="en-US" dirty="0" smtClean="0">
              <a:solidFill>
                <a:srgbClr val="1F497D"/>
              </a:solidFill>
            </a:rPr>
            <a:t>Insert the chart type, e.g., 2-D column, 3-D column, cylinder, cone, pyramid, other</a:t>
          </a:r>
          <a:endParaRPr lang="en-US" dirty="0">
            <a:solidFill>
              <a:srgbClr val="1F497D"/>
            </a:solidFill>
          </a:endParaRPr>
        </a:p>
      </dgm:t>
    </dgm:pt>
    <dgm:pt modelId="{C88833E1-D02D-C04E-974C-E1CA96CDCC97}" type="parTrans" cxnId="{36906A2A-1426-1544-B5B8-3D0341001E1F}">
      <dgm:prSet/>
      <dgm:spPr/>
      <dgm:t>
        <a:bodyPr/>
        <a:lstStyle/>
        <a:p>
          <a:endParaRPr lang="en-US"/>
        </a:p>
      </dgm:t>
    </dgm:pt>
    <dgm:pt modelId="{6A95050E-9846-A144-B691-766E5317C75D}" type="sibTrans" cxnId="{36906A2A-1426-1544-B5B8-3D0341001E1F}">
      <dgm:prSet/>
      <dgm:spPr/>
      <dgm:t>
        <a:bodyPr/>
        <a:lstStyle/>
        <a:p>
          <a:endParaRPr lang="en-US"/>
        </a:p>
      </dgm:t>
    </dgm:pt>
    <dgm:pt modelId="{CE0A55CE-336B-9E4D-858E-23D81E974266}">
      <dgm:prSet/>
      <dgm:spPr/>
      <dgm:t>
        <a:bodyPr/>
        <a:lstStyle/>
        <a:p>
          <a:pPr rtl="0"/>
          <a:r>
            <a:rPr lang="en-US" dirty="0" smtClean="0">
              <a:solidFill>
                <a:srgbClr val="1F497D"/>
              </a:solidFill>
            </a:rPr>
            <a:t>Select the chart and modify the chart layout, as desired</a:t>
          </a:r>
          <a:endParaRPr lang="en-US" dirty="0">
            <a:solidFill>
              <a:srgbClr val="1F497D"/>
            </a:solidFill>
          </a:endParaRPr>
        </a:p>
      </dgm:t>
    </dgm:pt>
    <dgm:pt modelId="{0145A3B8-85D6-8C49-B99E-3419917EB676}" type="parTrans" cxnId="{713A022C-F757-9841-B47F-825D899AC970}">
      <dgm:prSet/>
      <dgm:spPr/>
      <dgm:t>
        <a:bodyPr/>
        <a:lstStyle/>
        <a:p>
          <a:endParaRPr lang="en-US"/>
        </a:p>
      </dgm:t>
    </dgm:pt>
    <dgm:pt modelId="{66FED1D2-1CB9-8347-9773-B08B23F33A3F}" type="sibTrans" cxnId="{713A022C-F757-9841-B47F-825D899AC970}">
      <dgm:prSet/>
      <dgm:spPr/>
      <dgm:t>
        <a:bodyPr/>
        <a:lstStyle/>
        <a:p>
          <a:endParaRPr lang="en-US"/>
        </a:p>
      </dgm:t>
    </dgm:pt>
    <dgm:pt modelId="{EB1669F6-7B28-6B42-A07C-B1829914066E}" type="pres">
      <dgm:prSet presAssocID="{A3C13FA1-1491-2B42-8D5D-E684379413C4}" presName="linearFlow" presStyleCnt="0">
        <dgm:presLayoutVars>
          <dgm:dir/>
          <dgm:animLvl val="lvl"/>
          <dgm:resizeHandles val="exact"/>
        </dgm:presLayoutVars>
      </dgm:prSet>
      <dgm:spPr/>
      <dgm:t>
        <a:bodyPr/>
        <a:lstStyle/>
        <a:p>
          <a:endParaRPr lang="en-US"/>
        </a:p>
      </dgm:t>
    </dgm:pt>
    <dgm:pt modelId="{280006AC-192A-5E49-A92B-1A39E8677268}" type="pres">
      <dgm:prSet presAssocID="{133F1F0F-886C-7F46-8B9F-3A5FB53A8CEA}" presName="composite" presStyleCnt="0"/>
      <dgm:spPr/>
    </dgm:pt>
    <dgm:pt modelId="{7ACF8D33-FB9A-FD4F-87E3-361C5E60EC77}" type="pres">
      <dgm:prSet presAssocID="{133F1F0F-886C-7F46-8B9F-3A5FB53A8CEA}" presName="parentText" presStyleLbl="alignNode1" presStyleIdx="0" presStyleCnt="5">
        <dgm:presLayoutVars>
          <dgm:chMax val="1"/>
          <dgm:bulletEnabled val="1"/>
        </dgm:presLayoutVars>
      </dgm:prSet>
      <dgm:spPr/>
      <dgm:t>
        <a:bodyPr/>
        <a:lstStyle/>
        <a:p>
          <a:endParaRPr lang="en-US"/>
        </a:p>
      </dgm:t>
    </dgm:pt>
    <dgm:pt modelId="{312D5182-95FE-794D-9549-2E0F738BC88D}" type="pres">
      <dgm:prSet presAssocID="{133F1F0F-886C-7F46-8B9F-3A5FB53A8CEA}" presName="descendantText" presStyleLbl="alignAcc1" presStyleIdx="0" presStyleCnt="5">
        <dgm:presLayoutVars>
          <dgm:bulletEnabled val="1"/>
        </dgm:presLayoutVars>
      </dgm:prSet>
      <dgm:spPr/>
      <dgm:t>
        <a:bodyPr/>
        <a:lstStyle/>
        <a:p>
          <a:endParaRPr lang="en-US"/>
        </a:p>
      </dgm:t>
    </dgm:pt>
    <dgm:pt modelId="{D2824C0B-E856-6B46-83B4-F03C0D7EA2DF}" type="pres">
      <dgm:prSet presAssocID="{A48F4B2F-123F-9E4E-B588-B7A2BBC4126D}" presName="sp" presStyleCnt="0"/>
      <dgm:spPr/>
    </dgm:pt>
    <dgm:pt modelId="{707AA57E-2406-164B-9C17-62733E7986D7}" type="pres">
      <dgm:prSet presAssocID="{9111273E-5ABE-9B48-A01C-5815B45D2FDB}" presName="composite" presStyleCnt="0"/>
      <dgm:spPr/>
    </dgm:pt>
    <dgm:pt modelId="{9A096634-6806-6241-89E2-CBE1FEB6B345}" type="pres">
      <dgm:prSet presAssocID="{9111273E-5ABE-9B48-A01C-5815B45D2FDB}" presName="parentText" presStyleLbl="alignNode1" presStyleIdx="1" presStyleCnt="5">
        <dgm:presLayoutVars>
          <dgm:chMax val="1"/>
          <dgm:bulletEnabled val="1"/>
        </dgm:presLayoutVars>
      </dgm:prSet>
      <dgm:spPr/>
      <dgm:t>
        <a:bodyPr/>
        <a:lstStyle/>
        <a:p>
          <a:endParaRPr lang="en-US"/>
        </a:p>
      </dgm:t>
    </dgm:pt>
    <dgm:pt modelId="{9DBBAC88-B981-4E4F-AEC5-284CB1F67D51}" type="pres">
      <dgm:prSet presAssocID="{9111273E-5ABE-9B48-A01C-5815B45D2FDB}" presName="descendantText" presStyleLbl="alignAcc1" presStyleIdx="1" presStyleCnt="5">
        <dgm:presLayoutVars>
          <dgm:bulletEnabled val="1"/>
        </dgm:presLayoutVars>
      </dgm:prSet>
      <dgm:spPr/>
      <dgm:t>
        <a:bodyPr/>
        <a:lstStyle/>
        <a:p>
          <a:endParaRPr lang="en-US"/>
        </a:p>
      </dgm:t>
    </dgm:pt>
    <dgm:pt modelId="{A57ED5A8-D379-D247-9D13-D3823069483F}" type="pres">
      <dgm:prSet presAssocID="{4B3CE445-466B-EF4C-AA17-42F6467129A3}" presName="sp" presStyleCnt="0"/>
      <dgm:spPr/>
    </dgm:pt>
    <dgm:pt modelId="{13408AFA-902C-544C-B892-FE8618431B45}" type="pres">
      <dgm:prSet presAssocID="{EADCAF13-2966-9F4C-B4FC-2EA8F86F45BC}" presName="composite" presStyleCnt="0"/>
      <dgm:spPr/>
    </dgm:pt>
    <dgm:pt modelId="{E956B599-9F40-0443-9076-968AD3F09CDE}" type="pres">
      <dgm:prSet presAssocID="{EADCAF13-2966-9F4C-B4FC-2EA8F86F45BC}" presName="parentText" presStyleLbl="alignNode1" presStyleIdx="2" presStyleCnt="5">
        <dgm:presLayoutVars>
          <dgm:chMax val="1"/>
          <dgm:bulletEnabled val="1"/>
        </dgm:presLayoutVars>
      </dgm:prSet>
      <dgm:spPr/>
      <dgm:t>
        <a:bodyPr/>
        <a:lstStyle/>
        <a:p>
          <a:endParaRPr lang="en-US"/>
        </a:p>
      </dgm:t>
    </dgm:pt>
    <dgm:pt modelId="{32172C2A-92D9-D34A-A52A-3FD2388AA0BB}" type="pres">
      <dgm:prSet presAssocID="{EADCAF13-2966-9F4C-B4FC-2EA8F86F45BC}" presName="descendantText" presStyleLbl="alignAcc1" presStyleIdx="2" presStyleCnt="5">
        <dgm:presLayoutVars>
          <dgm:bulletEnabled val="1"/>
        </dgm:presLayoutVars>
      </dgm:prSet>
      <dgm:spPr/>
      <dgm:t>
        <a:bodyPr/>
        <a:lstStyle/>
        <a:p>
          <a:endParaRPr lang="en-US"/>
        </a:p>
      </dgm:t>
    </dgm:pt>
    <dgm:pt modelId="{CFE1462C-2D8C-FC48-81AB-7E46F7C50F07}" type="pres">
      <dgm:prSet presAssocID="{566BE938-552B-1A41-9BEC-A38D72C15888}" presName="sp" presStyleCnt="0"/>
      <dgm:spPr/>
    </dgm:pt>
    <dgm:pt modelId="{F90B3FF6-EE92-9C41-AEBE-0F479BA15B0C}" type="pres">
      <dgm:prSet presAssocID="{BFCF686F-D163-9041-88E2-9613BE80D97A}" presName="composite" presStyleCnt="0"/>
      <dgm:spPr/>
    </dgm:pt>
    <dgm:pt modelId="{1C02AAEE-8BF7-664D-8581-D7E272C91CA8}" type="pres">
      <dgm:prSet presAssocID="{BFCF686F-D163-9041-88E2-9613BE80D97A}" presName="parentText" presStyleLbl="alignNode1" presStyleIdx="3" presStyleCnt="5">
        <dgm:presLayoutVars>
          <dgm:chMax val="1"/>
          <dgm:bulletEnabled val="1"/>
        </dgm:presLayoutVars>
      </dgm:prSet>
      <dgm:spPr/>
      <dgm:t>
        <a:bodyPr/>
        <a:lstStyle/>
        <a:p>
          <a:endParaRPr lang="en-US"/>
        </a:p>
      </dgm:t>
    </dgm:pt>
    <dgm:pt modelId="{59A24B22-F41C-A145-A0BE-04A377FC168B}" type="pres">
      <dgm:prSet presAssocID="{BFCF686F-D163-9041-88E2-9613BE80D97A}" presName="descendantText" presStyleLbl="alignAcc1" presStyleIdx="3" presStyleCnt="5">
        <dgm:presLayoutVars>
          <dgm:bulletEnabled val="1"/>
        </dgm:presLayoutVars>
      </dgm:prSet>
      <dgm:spPr/>
      <dgm:t>
        <a:bodyPr/>
        <a:lstStyle/>
        <a:p>
          <a:endParaRPr lang="en-US"/>
        </a:p>
      </dgm:t>
    </dgm:pt>
    <dgm:pt modelId="{08BDEEF2-3AEE-2143-A0A7-FDC8FF304B35}" type="pres">
      <dgm:prSet presAssocID="{983CDACC-95AF-5242-B78E-E163B71DA3CC}" presName="sp" presStyleCnt="0"/>
      <dgm:spPr/>
    </dgm:pt>
    <dgm:pt modelId="{2E43C6F9-8F84-C246-B0B3-DFCF60FB4B45}" type="pres">
      <dgm:prSet presAssocID="{A45D96C6-8CC0-B346-BA4C-347E33BBB377}" presName="composite" presStyleCnt="0"/>
      <dgm:spPr/>
    </dgm:pt>
    <dgm:pt modelId="{1D8F15A5-E4BA-6C43-AD7E-0F50B6B460F4}" type="pres">
      <dgm:prSet presAssocID="{A45D96C6-8CC0-B346-BA4C-347E33BBB377}" presName="parentText" presStyleLbl="alignNode1" presStyleIdx="4" presStyleCnt="5">
        <dgm:presLayoutVars>
          <dgm:chMax val="1"/>
          <dgm:bulletEnabled val="1"/>
        </dgm:presLayoutVars>
      </dgm:prSet>
      <dgm:spPr/>
      <dgm:t>
        <a:bodyPr/>
        <a:lstStyle/>
        <a:p>
          <a:endParaRPr lang="en-US"/>
        </a:p>
      </dgm:t>
    </dgm:pt>
    <dgm:pt modelId="{0523B553-2A70-B146-BA03-A1D5C1E6855F}" type="pres">
      <dgm:prSet presAssocID="{A45D96C6-8CC0-B346-BA4C-347E33BBB377}" presName="descendantText" presStyleLbl="alignAcc1" presStyleIdx="4" presStyleCnt="5">
        <dgm:presLayoutVars>
          <dgm:bulletEnabled val="1"/>
        </dgm:presLayoutVars>
      </dgm:prSet>
      <dgm:spPr/>
      <dgm:t>
        <a:bodyPr/>
        <a:lstStyle/>
        <a:p>
          <a:endParaRPr lang="en-US"/>
        </a:p>
      </dgm:t>
    </dgm:pt>
  </dgm:ptLst>
  <dgm:cxnLst>
    <dgm:cxn modelId="{8B585DAE-411E-0144-A76E-D18548385F38}" type="presOf" srcId="{9111273E-5ABE-9B48-A01C-5815B45D2FDB}" destId="{9A096634-6806-6241-89E2-CBE1FEB6B345}" srcOrd="0" destOrd="0" presId="urn:microsoft.com/office/officeart/2005/8/layout/chevron2"/>
    <dgm:cxn modelId="{DCDD62D6-442F-C844-9DFB-922672359A26}" srcId="{133F1F0F-886C-7F46-8B9F-3A5FB53A8CEA}" destId="{0741BE48-9BFD-994B-99F6-B54C7E55E10F}" srcOrd="0" destOrd="0" parTransId="{1CC2BEFF-20DA-E74D-A4DC-CBC0B7B885BD}" sibTransId="{3E03F0F7-5917-054E-AFDD-8AC96928AF0C}"/>
    <dgm:cxn modelId="{AAE823CD-3159-6E45-A141-6EF353FA6D10}" type="presOf" srcId="{0741BE48-9BFD-994B-99F6-B54C7E55E10F}" destId="{312D5182-95FE-794D-9549-2E0F738BC88D}" srcOrd="0" destOrd="0" presId="urn:microsoft.com/office/officeart/2005/8/layout/chevron2"/>
    <dgm:cxn modelId="{36FEF3FB-991A-5E40-8AB5-D050A8E78B75}" type="presOf" srcId="{A45D96C6-8CC0-B346-BA4C-347E33BBB377}" destId="{1D8F15A5-E4BA-6C43-AD7E-0F50B6B460F4}" srcOrd="0" destOrd="0" presId="urn:microsoft.com/office/officeart/2005/8/layout/chevron2"/>
    <dgm:cxn modelId="{0787E61B-6868-9543-B5AB-F57B5F2A2BCE}" srcId="{9111273E-5ABE-9B48-A01C-5815B45D2FDB}" destId="{8F02D056-3B6C-DF43-9B0D-4672955572C4}" srcOrd="0" destOrd="0" parTransId="{12A80695-E1CD-A345-BC3E-35FF006B1F5E}" sibTransId="{33842044-2F85-D743-83C0-6B61638469D1}"/>
    <dgm:cxn modelId="{AC8C076F-428A-C444-95AB-6280C75867DC}" type="presOf" srcId="{133F1F0F-886C-7F46-8B9F-3A5FB53A8CEA}" destId="{7ACF8D33-FB9A-FD4F-87E3-361C5E60EC77}" srcOrd="0" destOrd="0" presId="urn:microsoft.com/office/officeart/2005/8/layout/chevron2"/>
    <dgm:cxn modelId="{713A022C-F757-9841-B47F-825D899AC970}" srcId="{A45D96C6-8CC0-B346-BA4C-347E33BBB377}" destId="{CE0A55CE-336B-9E4D-858E-23D81E974266}" srcOrd="0" destOrd="0" parTransId="{0145A3B8-85D6-8C49-B99E-3419917EB676}" sibTransId="{66FED1D2-1CB9-8347-9773-B08B23F33A3F}"/>
    <dgm:cxn modelId="{EC045A83-2E94-8443-9879-BC0C59958093}" type="presOf" srcId="{8B0E1B99-C733-9D40-81CD-8F324D311318}" destId="{32172C2A-92D9-D34A-A52A-3FD2388AA0BB}" srcOrd="0" destOrd="0" presId="urn:microsoft.com/office/officeart/2005/8/layout/chevron2"/>
    <dgm:cxn modelId="{1F8BF820-34F5-6F42-AB2F-929046993B48}" type="presOf" srcId="{8F02D056-3B6C-DF43-9B0D-4672955572C4}" destId="{9DBBAC88-B981-4E4F-AEC5-284CB1F67D51}" srcOrd="0" destOrd="0" presId="urn:microsoft.com/office/officeart/2005/8/layout/chevron2"/>
    <dgm:cxn modelId="{36906A2A-1426-1544-B5B8-3D0341001E1F}" srcId="{BFCF686F-D163-9041-88E2-9613BE80D97A}" destId="{8F1D788D-B762-5F4B-94E4-0B917032383E}" srcOrd="0" destOrd="0" parTransId="{C88833E1-D02D-C04E-974C-E1CA96CDCC97}" sibTransId="{6A95050E-9846-A144-B691-766E5317C75D}"/>
    <dgm:cxn modelId="{4E073D86-4CA3-604F-A4DF-B10F46225C87}" type="presOf" srcId="{A3C13FA1-1491-2B42-8D5D-E684379413C4}" destId="{EB1669F6-7B28-6B42-A07C-B1829914066E}" srcOrd="0" destOrd="0" presId="urn:microsoft.com/office/officeart/2005/8/layout/chevron2"/>
    <dgm:cxn modelId="{91DEB486-6EDF-5C45-BD12-59D830D3C903}" srcId="{A3C13FA1-1491-2B42-8D5D-E684379413C4}" destId="{EADCAF13-2966-9F4C-B4FC-2EA8F86F45BC}" srcOrd="2" destOrd="0" parTransId="{4748EB80-0C3A-1944-BA8B-3E8E2D90DEBF}" sibTransId="{566BE938-552B-1A41-9BEC-A38D72C15888}"/>
    <dgm:cxn modelId="{FE9AE963-D4BC-A442-8AC3-8393CE08FBE2}" srcId="{A3C13FA1-1491-2B42-8D5D-E684379413C4}" destId="{133F1F0F-886C-7F46-8B9F-3A5FB53A8CEA}" srcOrd="0" destOrd="0" parTransId="{33BEE89D-6B2E-0A43-935D-9208C4293B3B}" sibTransId="{A48F4B2F-123F-9E4E-B588-B7A2BBC4126D}"/>
    <dgm:cxn modelId="{DA39370F-9943-C74C-B891-61E1F909229C}" srcId="{EADCAF13-2966-9F4C-B4FC-2EA8F86F45BC}" destId="{8B0E1B99-C733-9D40-81CD-8F324D311318}" srcOrd="0" destOrd="0" parTransId="{E24AA6A8-EE01-6942-91FD-0870178A77D8}" sibTransId="{D8F69547-75A8-BA4A-A89B-6AD10367EB46}"/>
    <dgm:cxn modelId="{8826372B-C237-174D-AB9C-F7B34F6B8D43}" type="presOf" srcId="{EADCAF13-2966-9F4C-B4FC-2EA8F86F45BC}" destId="{E956B599-9F40-0443-9076-968AD3F09CDE}" srcOrd="0" destOrd="0" presId="urn:microsoft.com/office/officeart/2005/8/layout/chevron2"/>
    <dgm:cxn modelId="{69470D0B-55EC-F14A-A46A-563588792FB7}" type="presOf" srcId="{BFCF686F-D163-9041-88E2-9613BE80D97A}" destId="{1C02AAEE-8BF7-664D-8581-D7E272C91CA8}" srcOrd="0" destOrd="0" presId="urn:microsoft.com/office/officeart/2005/8/layout/chevron2"/>
    <dgm:cxn modelId="{318974ED-B85D-1F47-A412-7F4D6102F7EB}" srcId="{A3C13FA1-1491-2B42-8D5D-E684379413C4}" destId="{BFCF686F-D163-9041-88E2-9613BE80D97A}" srcOrd="3" destOrd="0" parTransId="{3AA6A5F5-42B6-A444-93E6-1A2EA6E534F4}" sibTransId="{983CDACC-95AF-5242-B78E-E163B71DA3CC}"/>
    <dgm:cxn modelId="{24CA8908-6EA0-794C-A3AD-128DBC7E019F}" srcId="{A3C13FA1-1491-2B42-8D5D-E684379413C4}" destId="{9111273E-5ABE-9B48-A01C-5815B45D2FDB}" srcOrd="1" destOrd="0" parTransId="{40C0E5DC-C5D9-E243-A62E-A6CE474F9610}" sibTransId="{4B3CE445-466B-EF4C-AA17-42F6467129A3}"/>
    <dgm:cxn modelId="{F19D303D-35A9-8E41-A8D7-25C02B22C639}" type="presOf" srcId="{CE0A55CE-336B-9E4D-858E-23D81E974266}" destId="{0523B553-2A70-B146-BA03-A1D5C1E6855F}" srcOrd="0" destOrd="0" presId="urn:microsoft.com/office/officeart/2005/8/layout/chevron2"/>
    <dgm:cxn modelId="{16E89FD2-9A16-1D4E-8E99-11EBC301B172}" type="presOf" srcId="{8F1D788D-B762-5F4B-94E4-0B917032383E}" destId="{59A24B22-F41C-A145-A0BE-04A377FC168B}" srcOrd="0" destOrd="0" presId="urn:microsoft.com/office/officeart/2005/8/layout/chevron2"/>
    <dgm:cxn modelId="{AE8A69BD-C50C-674A-B8EB-FD98B832FCC5}" srcId="{A3C13FA1-1491-2B42-8D5D-E684379413C4}" destId="{A45D96C6-8CC0-B346-BA4C-347E33BBB377}" srcOrd="4" destOrd="0" parTransId="{42BA0CAC-6E50-D94C-BF94-7B4B2381F3FF}" sibTransId="{1C08698C-B88D-4148-BF8C-FE1E3CEA3F9E}"/>
    <dgm:cxn modelId="{B0B35F5D-DE6B-0D46-8779-B1DE78980039}" type="presParOf" srcId="{EB1669F6-7B28-6B42-A07C-B1829914066E}" destId="{280006AC-192A-5E49-A92B-1A39E8677268}" srcOrd="0" destOrd="0" presId="urn:microsoft.com/office/officeart/2005/8/layout/chevron2"/>
    <dgm:cxn modelId="{4D4AB8CE-C537-CC48-99B5-2FBDEA0EB5D5}" type="presParOf" srcId="{280006AC-192A-5E49-A92B-1A39E8677268}" destId="{7ACF8D33-FB9A-FD4F-87E3-361C5E60EC77}" srcOrd="0" destOrd="0" presId="urn:microsoft.com/office/officeart/2005/8/layout/chevron2"/>
    <dgm:cxn modelId="{694DBE95-666E-F748-8F42-2A430B46D628}" type="presParOf" srcId="{280006AC-192A-5E49-A92B-1A39E8677268}" destId="{312D5182-95FE-794D-9549-2E0F738BC88D}" srcOrd="1" destOrd="0" presId="urn:microsoft.com/office/officeart/2005/8/layout/chevron2"/>
    <dgm:cxn modelId="{3B58F072-79CE-6B46-B47A-2D8A8AC411C7}" type="presParOf" srcId="{EB1669F6-7B28-6B42-A07C-B1829914066E}" destId="{D2824C0B-E856-6B46-83B4-F03C0D7EA2DF}" srcOrd="1" destOrd="0" presId="urn:microsoft.com/office/officeart/2005/8/layout/chevron2"/>
    <dgm:cxn modelId="{FD90E15F-F9C5-6944-9A6A-1DB5D7694D7A}" type="presParOf" srcId="{EB1669F6-7B28-6B42-A07C-B1829914066E}" destId="{707AA57E-2406-164B-9C17-62733E7986D7}" srcOrd="2" destOrd="0" presId="urn:microsoft.com/office/officeart/2005/8/layout/chevron2"/>
    <dgm:cxn modelId="{AF97237B-B79E-9F47-81CB-B6D5FF5E8F57}" type="presParOf" srcId="{707AA57E-2406-164B-9C17-62733E7986D7}" destId="{9A096634-6806-6241-89E2-CBE1FEB6B345}" srcOrd="0" destOrd="0" presId="urn:microsoft.com/office/officeart/2005/8/layout/chevron2"/>
    <dgm:cxn modelId="{4F6FA5BE-7539-3A4D-9CB5-1DA8660AA35F}" type="presParOf" srcId="{707AA57E-2406-164B-9C17-62733E7986D7}" destId="{9DBBAC88-B981-4E4F-AEC5-284CB1F67D51}" srcOrd="1" destOrd="0" presId="urn:microsoft.com/office/officeart/2005/8/layout/chevron2"/>
    <dgm:cxn modelId="{0FE8AEA8-5876-D047-8D1B-6C8D63CBE1FC}" type="presParOf" srcId="{EB1669F6-7B28-6B42-A07C-B1829914066E}" destId="{A57ED5A8-D379-D247-9D13-D3823069483F}" srcOrd="3" destOrd="0" presId="urn:microsoft.com/office/officeart/2005/8/layout/chevron2"/>
    <dgm:cxn modelId="{C52926BB-34F6-2042-A770-7880D5F9608D}" type="presParOf" srcId="{EB1669F6-7B28-6B42-A07C-B1829914066E}" destId="{13408AFA-902C-544C-B892-FE8618431B45}" srcOrd="4" destOrd="0" presId="urn:microsoft.com/office/officeart/2005/8/layout/chevron2"/>
    <dgm:cxn modelId="{659FC11A-BC06-2A48-9C21-88FA6FDE9CE5}" type="presParOf" srcId="{13408AFA-902C-544C-B892-FE8618431B45}" destId="{E956B599-9F40-0443-9076-968AD3F09CDE}" srcOrd="0" destOrd="0" presId="urn:microsoft.com/office/officeart/2005/8/layout/chevron2"/>
    <dgm:cxn modelId="{A579B0C7-1081-7249-9AA7-7F20C026DE78}" type="presParOf" srcId="{13408AFA-902C-544C-B892-FE8618431B45}" destId="{32172C2A-92D9-D34A-A52A-3FD2388AA0BB}" srcOrd="1" destOrd="0" presId="urn:microsoft.com/office/officeart/2005/8/layout/chevron2"/>
    <dgm:cxn modelId="{E2D005A2-C137-3847-A964-5546B1BBE036}" type="presParOf" srcId="{EB1669F6-7B28-6B42-A07C-B1829914066E}" destId="{CFE1462C-2D8C-FC48-81AB-7E46F7C50F07}" srcOrd="5" destOrd="0" presId="urn:microsoft.com/office/officeart/2005/8/layout/chevron2"/>
    <dgm:cxn modelId="{3D3E9747-DDF0-C447-90F0-7CBEB56E76C4}" type="presParOf" srcId="{EB1669F6-7B28-6B42-A07C-B1829914066E}" destId="{F90B3FF6-EE92-9C41-AEBE-0F479BA15B0C}" srcOrd="6" destOrd="0" presId="urn:microsoft.com/office/officeart/2005/8/layout/chevron2"/>
    <dgm:cxn modelId="{E691285B-5251-A748-BDDD-3C37A97F2BD4}" type="presParOf" srcId="{F90B3FF6-EE92-9C41-AEBE-0F479BA15B0C}" destId="{1C02AAEE-8BF7-664D-8581-D7E272C91CA8}" srcOrd="0" destOrd="0" presId="urn:microsoft.com/office/officeart/2005/8/layout/chevron2"/>
    <dgm:cxn modelId="{38620D9B-9AB2-FA40-A3EF-476B11D6BE2D}" type="presParOf" srcId="{F90B3FF6-EE92-9C41-AEBE-0F479BA15B0C}" destId="{59A24B22-F41C-A145-A0BE-04A377FC168B}" srcOrd="1" destOrd="0" presId="urn:microsoft.com/office/officeart/2005/8/layout/chevron2"/>
    <dgm:cxn modelId="{69F0D104-9827-F747-899A-88F81C769090}" type="presParOf" srcId="{EB1669F6-7B28-6B42-A07C-B1829914066E}" destId="{08BDEEF2-3AEE-2143-A0A7-FDC8FF304B35}" srcOrd="7" destOrd="0" presId="urn:microsoft.com/office/officeart/2005/8/layout/chevron2"/>
    <dgm:cxn modelId="{4F679B4A-F0C1-704E-822F-A333C7810009}" type="presParOf" srcId="{EB1669F6-7B28-6B42-A07C-B1829914066E}" destId="{2E43C6F9-8F84-C246-B0B3-DFCF60FB4B45}" srcOrd="8" destOrd="0" presId="urn:microsoft.com/office/officeart/2005/8/layout/chevron2"/>
    <dgm:cxn modelId="{51C0BEBE-E28A-7042-AADD-E6576714742D}" type="presParOf" srcId="{2E43C6F9-8F84-C246-B0B3-DFCF60FB4B45}" destId="{1D8F15A5-E4BA-6C43-AD7E-0F50B6B460F4}" srcOrd="0" destOrd="0" presId="urn:microsoft.com/office/officeart/2005/8/layout/chevron2"/>
    <dgm:cxn modelId="{8ED42A1D-4BD6-534B-8E75-31132007D16C}" type="presParOf" srcId="{2E43C6F9-8F84-C246-B0B3-DFCF60FB4B45}" destId="{0523B553-2A70-B146-BA03-A1D5C1E685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A194F-1933-E845-995C-DFAC8CC154F0}"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FAFE57A3-6DE1-D947-8136-BE8FF78E9C6F}">
      <dgm:prSet/>
      <dgm:spPr/>
      <dgm:t>
        <a:bodyPr/>
        <a:lstStyle/>
        <a:p>
          <a:pPr rtl="0"/>
          <a:r>
            <a:rPr lang="en-US" dirty="0" smtClean="0"/>
            <a:t>A column chart is used to compare categories. The height of the column represents the size of the category defined by the y-axis variable.</a:t>
          </a:r>
          <a:endParaRPr lang="en-US" dirty="0"/>
        </a:p>
      </dgm:t>
    </dgm:pt>
    <dgm:pt modelId="{D31EE1E2-0DAB-CE49-801D-DBE545B46206}" type="parTrans" cxnId="{78549F78-BF45-3D43-97B2-CE3933316EA1}">
      <dgm:prSet/>
      <dgm:spPr/>
      <dgm:t>
        <a:bodyPr/>
        <a:lstStyle/>
        <a:p>
          <a:endParaRPr lang="en-US"/>
        </a:p>
      </dgm:t>
    </dgm:pt>
    <dgm:pt modelId="{F633833B-0A5D-D146-973A-2EE564F7429A}" type="sibTrans" cxnId="{78549F78-BF45-3D43-97B2-CE3933316EA1}">
      <dgm:prSet/>
      <dgm:spPr/>
      <dgm:t>
        <a:bodyPr/>
        <a:lstStyle/>
        <a:p>
          <a:endParaRPr lang="en-US"/>
        </a:p>
      </dgm:t>
    </dgm:pt>
    <dgm:pt modelId="{71D05E32-5A7B-FE41-BCC9-A397BB3817FB}" type="pres">
      <dgm:prSet presAssocID="{317A194F-1933-E845-995C-DFAC8CC154F0}" presName="Name0" presStyleCnt="0">
        <dgm:presLayoutVars>
          <dgm:dir/>
          <dgm:resizeHandles val="exact"/>
        </dgm:presLayoutVars>
      </dgm:prSet>
      <dgm:spPr/>
      <dgm:t>
        <a:bodyPr/>
        <a:lstStyle/>
        <a:p>
          <a:endParaRPr lang="en-US"/>
        </a:p>
      </dgm:t>
    </dgm:pt>
    <dgm:pt modelId="{0D429298-9DD2-4547-ADAF-90E37CF4AA02}" type="pres">
      <dgm:prSet presAssocID="{FAFE57A3-6DE1-D947-8136-BE8FF78E9C6F}" presName="compNode" presStyleCnt="0"/>
      <dgm:spPr/>
    </dgm:pt>
    <dgm:pt modelId="{B93AD688-6CBC-8941-ABBB-5FDE29DAFB2A}" type="pres">
      <dgm:prSet presAssocID="{FAFE57A3-6DE1-D947-8136-BE8FF78E9C6F}" presName="pictRect" presStyleLbl="node1" presStyleIdx="0" presStyleCnt="1"/>
      <dgm:spPr>
        <a:blipFill rotWithShape="1">
          <a:blip xmlns:r="http://schemas.openxmlformats.org/officeDocument/2006/relationships" r:embed="rId1"/>
          <a:stretch>
            <a:fillRect/>
          </a:stretch>
        </a:blipFill>
      </dgm:spPr>
    </dgm:pt>
    <dgm:pt modelId="{6C6B8A83-849F-EC47-862A-8D7369DE842A}" type="pres">
      <dgm:prSet presAssocID="{FAFE57A3-6DE1-D947-8136-BE8FF78E9C6F}" presName="textRect" presStyleLbl="revTx" presStyleIdx="0" presStyleCnt="1" custScaleX="154789">
        <dgm:presLayoutVars>
          <dgm:bulletEnabled val="1"/>
        </dgm:presLayoutVars>
      </dgm:prSet>
      <dgm:spPr/>
      <dgm:t>
        <a:bodyPr/>
        <a:lstStyle/>
        <a:p>
          <a:endParaRPr lang="en-US"/>
        </a:p>
      </dgm:t>
    </dgm:pt>
  </dgm:ptLst>
  <dgm:cxnLst>
    <dgm:cxn modelId="{E35B62D6-C5AA-9D4A-9218-40400353EA51}" type="presOf" srcId="{FAFE57A3-6DE1-D947-8136-BE8FF78E9C6F}" destId="{6C6B8A83-849F-EC47-862A-8D7369DE842A}" srcOrd="0" destOrd="0" presId="urn:microsoft.com/office/officeart/2005/8/layout/pList1"/>
    <dgm:cxn modelId="{78549F78-BF45-3D43-97B2-CE3933316EA1}" srcId="{317A194F-1933-E845-995C-DFAC8CC154F0}" destId="{FAFE57A3-6DE1-D947-8136-BE8FF78E9C6F}" srcOrd="0" destOrd="0" parTransId="{D31EE1E2-0DAB-CE49-801D-DBE545B46206}" sibTransId="{F633833B-0A5D-D146-973A-2EE564F7429A}"/>
    <dgm:cxn modelId="{120A2EEC-8D4A-634D-B023-4D6B09F66152}" type="presOf" srcId="{317A194F-1933-E845-995C-DFAC8CC154F0}" destId="{71D05E32-5A7B-FE41-BCC9-A397BB3817FB}" srcOrd="0" destOrd="0" presId="urn:microsoft.com/office/officeart/2005/8/layout/pList1"/>
    <dgm:cxn modelId="{BDFFCE15-6C57-2B44-B5D7-484348A4F92B}" type="presParOf" srcId="{71D05E32-5A7B-FE41-BCC9-A397BB3817FB}" destId="{0D429298-9DD2-4547-ADAF-90E37CF4AA02}" srcOrd="0" destOrd="0" presId="urn:microsoft.com/office/officeart/2005/8/layout/pList1"/>
    <dgm:cxn modelId="{C5426C50-3CB3-D94C-8E4F-A62006B46716}" type="presParOf" srcId="{0D429298-9DD2-4547-ADAF-90E37CF4AA02}" destId="{B93AD688-6CBC-8941-ABBB-5FDE29DAFB2A}" srcOrd="0" destOrd="0" presId="urn:microsoft.com/office/officeart/2005/8/layout/pList1"/>
    <dgm:cxn modelId="{A22B05A8-9F76-CA41-9586-1C06C31DD20E}" type="presParOf" srcId="{0D429298-9DD2-4547-ADAF-90E37CF4AA02}" destId="{6C6B8A83-849F-EC47-862A-8D7369DE842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8CB982-3953-DE43-BDAA-C8C5291B9E99}"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ED91DF68-5558-1748-B976-EB75C155C3DD}">
      <dgm:prSet/>
      <dgm:spPr/>
      <dgm:t>
        <a:bodyPr/>
        <a:lstStyle/>
        <a:p>
          <a:pPr rtl="0"/>
          <a:r>
            <a:rPr lang="en-US" dirty="0" smtClean="0"/>
            <a:t>Scatterplots (also called </a:t>
          </a:r>
          <a:r>
            <a:rPr lang="en-US" dirty="0" err="1" smtClean="0"/>
            <a:t>scattergrams</a:t>
          </a:r>
          <a:r>
            <a:rPr lang="en-US" dirty="0" smtClean="0"/>
            <a:t>) show the relationship between two continuous variables by graphing a collection of ordered pairs (</a:t>
          </a:r>
          <a:r>
            <a:rPr lang="en-US" dirty="0" err="1" smtClean="0"/>
            <a:t>x,y</a:t>
          </a:r>
          <a:r>
            <a:rPr lang="en-US" dirty="0" smtClean="0"/>
            <a:t>). Each dot on a scatterplot represents a case. The dot is placed at the intersection of each case’s scores on the  x and y axes.</a:t>
          </a:r>
          <a:endParaRPr lang="en-US" dirty="0"/>
        </a:p>
      </dgm:t>
    </dgm:pt>
    <dgm:pt modelId="{2C4604C3-E029-DA4B-88C5-D888491CDF39}" type="parTrans" cxnId="{7C00F711-10A7-2A48-B4D0-74C0446C73D2}">
      <dgm:prSet/>
      <dgm:spPr/>
      <dgm:t>
        <a:bodyPr/>
        <a:lstStyle/>
        <a:p>
          <a:endParaRPr lang="en-US"/>
        </a:p>
      </dgm:t>
    </dgm:pt>
    <dgm:pt modelId="{6CDED677-0819-3444-ADC5-341B67DE0B77}" type="sibTrans" cxnId="{7C00F711-10A7-2A48-B4D0-74C0446C73D2}">
      <dgm:prSet/>
      <dgm:spPr/>
      <dgm:t>
        <a:bodyPr/>
        <a:lstStyle/>
        <a:p>
          <a:endParaRPr lang="en-US"/>
        </a:p>
      </dgm:t>
    </dgm:pt>
    <dgm:pt modelId="{C03B0DAC-FCE6-2C43-9260-924E088CD68E}" type="pres">
      <dgm:prSet presAssocID="{C48CB982-3953-DE43-BDAA-C8C5291B9E99}" presName="Name0" presStyleCnt="0">
        <dgm:presLayoutVars>
          <dgm:dir/>
          <dgm:resizeHandles val="exact"/>
        </dgm:presLayoutVars>
      </dgm:prSet>
      <dgm:spPr/>
      <dgm:t>
        <a:bodyPr/>
        <a:lstStyle/>
        <a:p>
          <a:endParaRPr lang="en-US"/>
        </a:p>
      </dgm:t>
    </dgm:pt>
    <dgm:pt modelId="{76E30663-1B36-4843-9C6D-E7AB78B71031}" type="pres">
      <dgm:prSet presAssocID="{ED91DF68-5558-1748-B976-EB75C155C3DD}" presName="compNode" presStyleCnt="0"/>
      <dgm:spPr/>
    </dgm:pt>
    <dgm:pt modelId="{489EA558-61FB-BE4B-B46A-163599A52804}" type="pres">
      <dgm:prSet presAssocID="{ED91DF68-5558-1748-B976-EB75C155C3DD}" presName="pictRect" presStyleLbl="node1" presStyleIdx="0" presStyleCnt="1"/>
      <dgm:spPr>
        <a:blipFill rotWithShape="1">
          <a:blip xmlns:r="http://schemas.openxmlformats.org/officeDocument/2006/relationships" r:embed="rId1"/>
          <a:stretch>
            <a:fillRect/>
          </a:stretch>
        </a:blipFill>
      </dgm:spPr>
    </dgm:pt>
    <dgm:pt modelId="{0E840078-708C-F348-A4DB-769F2EAA9818}" type="pres">
      <dgm:prSet presAssocID="{ED91DF68-5558-1748-B976-EB75C155C3DD}" presName="textRect" presStyleLbl="revTx" presStyleIdx="0" presStyleCnt="1" custScaleX="165481">
        <dgm:presLayoutVars>
          <dgm:bulletEnabled val="1"/>
        </dgm:presLayoutVars>
      </dgm:prSet>
      <dgm:spPr/>
      <dgm:t>
        <a:bodyPr/>
        <a:lstStyle/>
        <a:p>
          <a:endParaRPr lang="en-US"/>
        </a:p>
      </dgm:t>
    </dgm:pt>
  </dgm:ptLst>
  <dgm:cxnLst>
    <dgm:cxn modelId="{7C00F711-10A7-2A48-B4D0-74C0446C73D2}" srcId="{C48CB982-3953-DE43-BDAA-C8C5291B9E99}" destId="{ED91DF68-5558-1748-B976-EB75C155C3DD}" srcOrd="0" destOrd="0" parTransId="{2C4604C3-E029-DA4B-88C5-D888491CDF39}" sibTransId="{6CDED677-0819-3444-ADC5-341B67DE0B77}"/>
    <dgm:cxn modelId="{F499E15F-68CC-A241-8F79-518CA339BF51}" type="presOf" srcId="{ED91DF68-5558-1748-B976-EB75C155C3DD}" destId="{0E840078-708C-F348-A4DB-769F2EAA9818}" srcOrd="0" destOrd="0" presId="urn:microsoft.com/office/officeart/2005/8/layout/pList1"/>
    <dgm:cxn modelId="{C953AC4E-582F-A644-98D3-9EA2147FB2AD}" type="presOf" srcId="{C48CB982-3953-DE43-BDAA-C8C5291B9E99}" destId="{C03B0DAC-FCE6-2C43-9260-924E088CD68E}" srcOrd="0" destOrd="0" presId="urn:microsoft.com/office/officeart/2005/8/layout/pList1"/>
    <dgm:cxn modelId="{6F03F81D-CD1B-B24A-B168-F873389BDFC6}" type="presParOf" srcId="{C03B0DAC-FCE6-2C43-9260-924E088CD68E}" destId="{76E30663-1B36-4843-9C6D-E7AB78B71031}" srcOrd="0" destOrd="0" presId="urn:microsoft.com/office/officeart/2005/8/layout/pList1"/>
    <dgm:cxn modelId="{8C46C9FD-23FD-2049-B856-5F6CA23576AB}" type="presParOf" srcId="{76E30663-1B36-4843-9C6D-E7AB78B71031}" destId="{489EA558-61FB-BE4B-B46A-163599A52804}" srcOrd="0" destOrd="0" presId="urn:microsoft.com/office/officeart/2005/8/layout/pList1"/>
    <dgm:cxn modelId="{21E5473E-D73D-6749-A198-805BBA481663}" type="presParOf" srcId="{76E30663-1B36-4843-9C6D-E7AB78B71031}" destId="{0E840078-708C-F348-A4DB-769F2EAA981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3EA877-52AE-C64C-8E34-0BEE37C62C9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9CF4152D-DD02-884C-B4F8-45A99FD9D399}">
      <dgm:prSet/>
      <dgm:spPr/>
      <dgm:t>
        <a:bodyPr/>
        <a:lstStyle/>
        <a:p>
          <a:pPr rtl="0"/>
          <a:r>
            <a:rPr lang="en-US" dirty="0" smtClean="0"/>
            <a:t>Show the strength and direction of relationship between variables </a:t>
          </a:r>
          <a:endParaRPr lang="en-US" dirty="0"/>
        </a:p>
      </dgm:t>
    </dgm:pt>
    <dgm:pt modelId="{6AB34E43-8338-3646-BF98-2AAA0055F0B9}" type="parTrans" cxnId="{8E990E2D-94B7-5C42-902D-A162D7CA0628}">
      <dgm:prSet/>
      <dgm:spPr/>
      <dgm:t>
        <a:bodyPr/>
        <a:lstStyle/>
        <a:p>
          <a:endParaRPr lang="en-US"/>
        </a:p>
      </dgm:t>
    </dgm:pt>
    <dgm:pt modelId="{D54A6466-D24D-1942-A947-48EA230D9682}" type="sibTrans" cxnId="{8E990E2D-94B7-5C42-902D-A162D7CA0628}">
      <dgm:prSet/>
      <dgm:spPr/>
      <dgm:t>
        <a:bodyPr/>
        <a:lstStyle/>
        <a:p>
          <a:endParaRPr lang="en-US"/>
        </a:p>
      </dgm:t>
    </dgm:pt>
    <dgm:pt modelId="{E207F164-BD94-F944-AA62-092E35FC0FEF}">
      <dgm:prSet/>
      <dgm:spPr/>
      <dgm:t>
        <a:bodyPr/>
        <a:lstStyle/>
        <a:p>
          <a:pPr rtl="0"/>
          <a:r>
            <a:rPr lang="en-US" dirty="0" smtClean="0"/>
            <a:t>Evaluate the assumption of linearity between pairs of variables</a:t>
          </a:r>
          <a:endParaRPr lang="en-US" dirty="0"/>
        </a:p>
      </dgm:t>
    </dgm:pt>
    <dgm:pt modelId="{233DB094-6125-4C4C-9369-338D7FB3940B}" type="parTrans" cxnId="{6D32CB86-B925-E146-9E12-A9E3F4696E6F}">
      <dgm:prSet/>
      <dgm:spPr/>
      <dgm:t>
        <a:bodyPr/>
        <a:lstStyle/>
        <a:p>
          <a:endParaRPr lang="en-US"/>
        </a:p>
      </dgm:t>
    </dgm:pt>
    <dgm:pt modelId="{7FA577FD-A51D-874E-BDBA-6DFB71CAE005}" type="sibTrans" cxnId="{6D32CB86-B925-E146-9E12-A9E3F4696E6F}">
      <dgm:prSet/>
      <dgm:spPr/>
      <dgm:t>
        <a:bodyPr/>
        <a:lstStyle/>
        <a:p>
          <a:endParaRPr lang="en-US"/>
        </a:p>
      </dgm:t>
    </dgm:pt>
    <dgm:pt modelId="{6C4A8AAA-F720-CA44-BC0F-898C0350517C}">
      <dgm:prSet/>
      <dgm:spPr/>
      <dgm:t>
        <a:bodyPr/>
        <a:lstStyle/>
        <a:p>
          <a:pPr rtl="0"/>
          <a:r>
            <a:rPr lang="en-US" dirty="0" smtClean="0"/>
            <a:t>Evaluate the assumption of homoscedasticity between pairs of variables </a:t>
          </a:r>
          <a:endParaRPr lang="en-US" dirty="0"/>
        </a:p>
      </dgm:t>
    </dgm:pt>
    <dgm:pt modelId="{B1B579F1-05AB-104E-B9F0-33EDA55B8A57}" type="parTrans" cxnId="{07EF0C2A-C7C6-824A-8F4E-50ECA318626C}">
      <dgm:prSet/>
      <dgm:spPr/>
      <dgm:t>
        <a:bodyPr/>
        <a:lstStyle/>
        <a:p>
          <a:endParaRPr lang="en-US"/>
        </a:p>
      </dgm:t>
    </dgm:pt>
    <dgm:pt modelId="{D081B771-CDE7-1C48-9ECD-5239C14886E5}" type="sibTrans" cxnId="{07EF0C2A-C7C6-824A-8F4E-50ECA318626C}">
      <dgm:prSet/>
      <dgm:spPr/>
      <dgm:t>
        <a:bodyPr/>
        <a:lstStyle/>
        <a:p>
          <a:endParaRPr lang="en-US"/>
        </a:p>
      </dgm:t>
    </dgm:pt>
    <dgm:pt modelId="{6993FD71-FCE2-EA4C-ACF6-AB5DE01BB795}" type="pres">
      <dgm:prSet presAssocID="{393EA877-52AE-C64C-8E34-0BEE37C62C98}" presName="linear" presStyleCnt="0">
        <dgm:presLayoutVars>
          <dgm:animLvl val="lvl"/>
          <dgm:resizeHandles val="exact"/>
        </dgm:presLayoutVars>
      </dgm:prSet>
      <dgm:spPr/>
      <dgm:t>
        <a:bodyPr/>
        <a:lstStyle/>
        <a:p>
          <a:endParaRPr lang="en-US"/>
        </a:p>
      </dgm:t>
    </dgm:pt>
    <dgm:pt modelId="{DB7AB545-D41E-2D4E-BE7B-6D54B0756330}" type="pres">
      <dgm:prSet presAssocID="{9CF4152D-DD02-884C-B4F8-45A99FD9D399}" presName="parentText" presStyleLbl="node1" presStyleIdx="0" presStyleCnt="3">
        <dgm:presLayoutVars>
          <dgm:chMax val="0"/>
          <dgm:bulletEnabled val="1"/>
        </dgm:presLayoutVars>
      </dgm:prSet>
      <dgm:spPr/>
      <dgm:t>
        <a:bodyPr/>
        <a:lstStyle/>
        <a:p>
          <a:endParaRPr lang="en-US"/>
        </a:p>
      </dgm:t>
    </dgm:pt>
    <dgm:pt modelId="{65DA0303-D605-6D40-A67C-E1FAC1CC69EB}" type="pres">
      <dgm:prSet presAssocID="{D54A6466-D24D-1942-A947-48EA230D9682}" presName="spacer" presStyleCnt="0"/>
      <dgm:spPr/>
    </dgm:pt>
    <dgm:pt modelId="{ACCDAD9F-E06E-064E-A7B3-85140C29CD96}" type="pres">
      <dgm:prSet presAssocID="{E207F164-BD94-F944-AA62-092E35FC0FEF}" presName="parentText" presStyleLbl="node1" presStyleIdx="1" presStyleCnt="3">
        <dgm:presLayoutVars>
          <dgm:chMax val="0"/>
          <dgm:bulletEnabled val="1"/>
        </dgm:presLayoutVars>
      </dgm:prSet>
      <dgm:spPr/>
      <dgm:t>
        <a:bodyPr/>
        <a:lstStyle/>
        <a:p>
          <a:endParaRPr lang="en-US"/>
        </a:p>
      </dgm:t>
    </dgm:pt>
    <dgm:pt modelId="{6274F4FD-312A-744F-B5F6-45B14A53A195}" type="pres">
      <dgm:prSet presAssocID="{7FA577FD-A51D-874E-BDBA-6DFB71CAE005}" presName="spacer" presStyleCnt="0"/>
      <dgm:spPr/>
    </dgm:pt>
    <dgm:pt modelId="{6C0C259C-011A-D54F-8F89-E86C8B13A8B0}" type="pres">
      <dgm:prSet presAssocID="{6C4A8AAA-F720-CA44-BC0F-898C0350517C}" presName="parentText" presStyleLbl="node1" presStyleIdx="2" presStyleCnt="3">
        <dgm:presLayoutVars>
          <dgm:chMax val="0"/>
          <dgm:bulletEnabled val="1"/>
        </dgm:presLayoutVars>
      </dgm:prSet>
      <dgm:spPr/>
      <dgm:t>
        <a:bodyPr/>
        <a:lstStyle/>
        <a:p>
          <a:endParaRPr lang="en-US"/>
        </a:p>
      </dgm:t>
    </dgm:pt>
  </dgm:ptLst>
  <dgm:cxnLst>
    <dgm:cxn modelId="{6D32CB86-B925-E146-9E12-A9E3F4696E6F}" srcId="{393EA877-52AE-C64C-8E34-0BEE37C62C98}" destId="{E207F164-BD94-F944-AA62-092E35FC0FEF}" srcOrd="1" destOrd="0" parTransId="{233DB094-6125-4C4C-9369-338D7FB3940B}" sibTransId="{7FA577FD-A51D-874E-BDBA-6DFB71CAE005}"/>
    <dgm:cxn modelId="{07EF0C2A-C7C6-824A-8F4E-50ECA318626C}" srcId="{393EA877-52AE-C64C-8E34-0BEE37C62C98}" destId="{6C4A8AAA-F720-CA44-BC0F-898C0350517C}" srcOrd="2" destOrd="0" parTransId="{B1B579F1-05AB-104E-B9F0-33EDA55B8A57}" sibTransId="{D081B771-CDE7-1C48-9ECD-5239C14886E5}"/>
    <dgm:cxn modelId="{DF535B4B-2533-E541-814D-2145C64CA2B6}" type="presOf" srcId="{E207F164-BD94-F944-AA62-092E35FC0FEF}" destId="{ACCDAD9F-E06E-064E-A7B3-85140C29CD96}" srcOrd="0" destOrd="0" presId="urn:microsoft.com/office/officeart/2005/8/layout/vList2"/>
    <dgm:cxn modelId="{2C566353-C1AF-6B4E-A5C2-B0EB0DE5A330}" type="presOf" srcId="{393EA877-52AE-C64C-8E34-0BEE37C62C98}" destId="{6993FD71-FCE2-EA4C-ACF6-AB5DE01BB795}" srcOrd="0" destOrd="0" presId="urn:microsoft.com/office/officeart/2005/8/layout/vList2"/>
    <dgm:cxn modelId="{8E990E2D-94B7-5C42-902D-A162D7CA0628}" srcId="{393EA877-52AE-C64C-8E34-0BEE37C62C98}" destId="{9CF4152D-DD02-884C-B4F8-45A99FD9D399}" srcOrd="0" destOrd="0" parTransId="{6AB34E43-8338-3646-BF98-2AAA0055F0B9}" sibTransId="{D54A6466-D24D-1942-A947-48EA230D9682}"/>
    <dgm:cxn modelId="{75E9A291-C7B5-BC41-B547-6699689AEB7B}" type="presOf" srcId="{9CF4152D-DD02-884C-B4F8-45A99FD9D399}" destId="{DB7AB545-D41E-2D4E-BE7B-6D54B0756330}" srcOrd="0" destOrd="0" presId="urn:microsoft.com/office/officeart/2005/8/layout/vList2"/>
    <dgm:cxn modelId="{EDA36FAE-C4D8-1845-8053-C01796AD2B70}" type="presOf" srcId="{6C4A8AAA-F720-CA44-BC0F-898C0350517C}" destId="{6C0C259C-011A-D54F-8F89-E86C8B13A8B0}" srcOrd="0" destOrd="0" presId="urn:microsoft.com/office/officeart/2005/8/layout/vList2"/>
    <dgm:cxn modelId="{C039D1F3-712B-A646-BDB1-1A8826965509}" type="presParOf" srcId="{6993FD71-FCE2-EA4C-ACF6-AB5DE01BB795}" destId="{DB7AB545-D41E-2D4E-BE7B-6D54B0756330}" srcOrd="0" destOrd="0" presId="urn:microsoft.com/office/officeart/2005/8/layout/vList2"/>
    <dgm:cxn modelId="{C6FF76BF-72CB-964F-9CA2-434EF5C41620}" type="presParOf" srcId="{6993FD71-FCE2-EA4C-ACF6-AB5DE01BB795}" destId="{65DA0303-D605-6D40-A67C-E1FAC1CC69EB}" srcOrd="1" destOrd="0" presId="urn:microsoft.com/office/officeart/2005/8/layout/vList2"/>
    <dgm:cxn modelId="{DAFB9613-C316-6747-8901-26EB63ADB482}" type="presParOf" srcId="{6993FD71-FCE2-EA4C-ACF6-AB5DE01BB795}" destId="{ACCDAD9F-E06E-064E-A7B3-85140C29CD96}" srcOrd="2" destOrd="0" presId="urn:microsoft.com/office/officeart/2005/8/layout/vList2"/>
    <dgm:cxn modelId="{2D0DD8DD-C243-4D4B-BED7-9DCA0B7298FF}" type="presParOf" srcId="{6993FD71-FCE2-EA4C-ACF6-AB5DE01BB795}" destId="{6274F4FD-312A-744F-B5F6-45B14A53A195}" srcOrd="3" destOrd="0" presId="urn:microsoft.com/office/officeart/2005/8/layout/vList2"/>
    <dgm:cxn modelId="{FF954655-BA5D-C948-B641-409E19BBC644}" type="presParOf" srcId="{6993FD71-FCE2-EA4C-ACF6-AB5DE01BB795}" destId="{6C0C259C-011A-D54F-8F89-E86C8B13A8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BAC9D2-BFFD-1849-A09D-4F1ADDF0F814}" type="doc">
      <dgm:prSet loTypeId="urn:microsoft.com/office/officeart/2008/layout/BendingPictureCaptionList" loCatId="" qsTypeId="urn:microsoft.com/office/officeart/2005/8/quickstyle/simple4" qsCatId="simple" csTypeId="urn:microsoft.com/office/officeart/2005/8/colors/accent1_2" csCatId="accent1" phldr="1"/>
      <dgm:spPr/>
      <dgm:t>
        <a:bodyPr/>
        <a:lstStyle/>
        <a:p>
          <a:endParaRPr lang="en-US"/>
        </a:p>
      </dgm:t>
    </dgm:pt>
    <dgm:pt modelId="{F4548AD8-550E-244F-991D-6439BD7FCD82}">
      <dgm:prSet custT="1"/>
      <dgm:spPr/>
      <dgm:t>
        <a:bodyPr/>
        <a:lstStyle/>
        <a:p>
          <a:pPr rtl="0"/>
          <a:r>
            <a:rPr lang="en-US" sz="1800" dirty="0" smtClean="0"/>
            <a:t>Positive linear relationship – as x increases, y also increases.</a:t>
          </a:r>
          <a:endParaRPr lang="en-US" sz="1800" dirty="0"/>
        </a:p>
      </dgm:t>
    </dgm:pt>
    <dgm:pt modelId="{1FFAF127-6148-8C46-9472-924A95EA027A}" type="parTrans" cxnId="{D0D0BADA-080A-4D44-9889-33DAECC426AB}">
      <dgm:prSet/>
      <dgm:spPr/>
      <dgm:t>
        <a:bodyPr/>
        <a:lstStyle/>
        <a:p>
          <a:endParaRPr lang="en-US"/>
        </a:p>
      </dgm:t>
    </dgm:pt>
    <dgm:pt modelId="{A6FE8336-37AE-3D47-9DED-8568809E67DF}" type="sibTrans" cxnId="{D0D0BADA-080A-4D44-9889-33DAECC426AB}">
      <dgm:prSet/>
      <dgm:spPr/>
      <dgm:t>
        <a:bodyPr/>
        <a:lstStyle/>
        <a:p>
          <a:endParaRPr lang="en-US"/>
        </a:p>
      </dgm:t>
    </dgm:pt>
    <dgm:pt modelId="{26B1DE16-9DCA-2B41-AC21-200F005413FF}" type="pres">
      <dgm:prSet presAssocID="{CCBAC9D2-BFFD-1849-A09D-4F1ADDF0F814}" presName="Name0" presStyleCnt="0">
        <dgm:presLayoutVars>
          <dgm:dir/>
          <dgm:resizeHandles val="exact"/>
        </dgm:presLayoutVars>
      </dgm:prSet>
      <dgm:spPr/>
      <dgm:t>
        <a:bodyPr/>
        <a:lstStyle/>
        <a:p>
          <a:endParaRPr lang="en-US"/>
        </a:p>
      </dgm:t>
    </dgm:pt>
    <dgm:pt modelId="{9AE00D25-5C5C-6547-A63F-79F82AFA17BF}" type="pres">
      <dgm:prSet presAssocID="{F4548AD8-550E-244F-991D-6439BD7FCD82}" presName="composite" presStyleCnt="0"/>
      <dgm:spPr/>
    </dgm:pt>
    <dgm:pt modelId="{B2443340-C69D-FF41-A968-83D6C04824A1}" type="pres">
      <dgm:prSet presAssocID="{F4548AD8-550E-244F-991D-6439BD7FCD82}" presName="rect1" presStyleLbl="bgImgPlace1" presStyleIdx="0" presStyleCnt="1"/>
      <dgm:spPr>
        <a:blipFill rotWithShape="1">
          <a:blip xmlns:r="http://schemas.openxmlformats.org/officeDocument/2006/relationships" r:embed="rId1"/>
          <a:stretch>
            <a:fillRect/>
          </a:stretch>
        </a:blipFill>
      </dgm:spPr>
    </dgm:pt>
    <dgm:pt modelId="{18CBF6EA-5CA0-D949-A46C-E487D8F7B41F}" type="pres">
      <dgm:prSet presAssocID="{F4548AD8-550E-244F-991D-6439BD7FCD82}" presName="wedgeRectCallout1" presStyleLbl="node1" presStyleIdx="0" presStyleCnt="1" custScaleX="117130">
        <dgm:presLayoutVars>
          <dgm:bulletEnabled val="1"/>
        </dgm:presLayoutVars>
      </dgm:prSet>
      <dgm:spPr/>
      <dgm:t>
        <a:bodyPr/>
        <a:lstStyle/>
        <a:p>
          <a:endParaRPr lang="en-US"/>
        </a:p>
      </dgm:t>
    </dgm:pt>
  </dgm:ptLst>
  <dgm:cxnLst>
    <dgm:cxn modelId="{D0D0BADA-080A-4D44-9889-33DAECC426AB}" srcId="{CCBAC9D2-BFFD-1849-A09D-4F1ADDF0F814}" destId="{F4548AD8-550E-244F-991D-6439BD7FCD82}" srcOrd="0" destOrd="0" parTransId="{1FFAF127-6148-8C46-9472-924A95EA027A}" sibTransId="{A6FE8336-37AE-3D47-9DED-8568809E67DF}"/>
    <dgm:cxn modelId="{5F6794F5-501D-F442-84DC-8FDCBC1396A4}" type="presOf" srcId="{CCBAC9D2-BFFD-1849-A09D-4F1ADDF0F814}" destId="{26B1DE16-9DCA-2B41-AC21-200F005413FF}" srcOrd="0" destOrd="0" presId="urn:microsoft.com/office/officeart/2008/layout/BendingPictureCaptionList"/>
    <dgm:cxn modelId="{4C3B5BEF-A319-C246-8B80-69DD37C87CB3}" type="presOf" srcId="{F4548AD8-550E-244F-991D-6439BD7FCD82}" destId="{18CBF6EA-5CA0-D949-A46C-E487D8F7B41F}" srcOrd="0" destOrd="0" presId="urn:microsoft.com/office/officeart/2008/layout/BendingPictureCaptionList"/>
    <dgm:cxn modelId="{9F880114-9BEE-A548-8F6F-9BB66DC77D2D}" type="presParOf" srcId="{26B1DE16-9DCA-2B41-AC21-200F005413FF}" destId="{9AE00D25-5C5C-6547-A63F-79F82AFA17BF}" srcOrd="0" destOrd="0" presId="urn:microsoft.com/office/officeart/2008/layout/BendingPictureCaptionList"/>
    <dgm:cxn modelId="{4BC57C6E-5E03-6A4A-AE20-4E4535ED363B}" type="presParOf" srcId="{9AE00D25-5C5C-6547-A63F-79F82AFA17BF}" destId="{B2443340-C69D-FF41-A968-83D6C04824A1}" srcOrd="0" destOrd="0" presId="urn:microsoft.com/office/officeart/2008/layout/BendingPictureCaptionList"/>
    <dgm:cxn modelId="{13FF1D8B-57ED-A24C-AE18-1179C7744D9D}" type="presParOf" srcId="{9AE00D25-5C5C-6547-A63F-79F82AFA17BF}" destId="{18CBF6EA-5CA0-D949-A46C-E487D8F7B41F}"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A28A15-FCDC-514F-9D44-588A85960F1B}" type="doc">
      <dgm:prSet loTypeId="urn:microsoft.com/office/officeart/2008/layout/BendingPictureCaption" loCatId="" qsTypeId="urn:microsoft.com/office/officeart/2005/8/quickstyle/simple4" qsCatId="simple" csTypeId="urn:microsoft.com/office/officeart/2005/8/colors/accent1_2" csCatId="accent1" phldr="1"/>
      <dgm:spPr/>
      <dgm:t>
        <a:bodyPr/>
        <a:lstStyle/>
        <a:p>
          <a:endParaRPr lang="en-US"/>
        </a:p>
      </dgm:t>
    </dgm:pt>
    <dgm:pt modelId="{0E714E47-3604-C04B-9413-54EA59F04E2F}">
      <dgm:prSet/>
      <dgm:spPr/>
      <dgm:t>
        <a:bodyPr/>
        <a:lstStyle/>
        <a:p>
          <a:pPr rtl="0"/>
          <a:r>
            <a:rPr lang="en-US" dirty="0" smtClean="0"/>
            <a:t>Negative linear relationship – as x increases, y decreases</a:t>
          </a:r>
          <a:endParaRPr lang="en-US" dirty="0"/>
        </a:p>
      </dgm:t>
    </dgm:pt>
    <dgm:pt modelId="{0EB9DD1C-1C12-5E40-900F-EC10CC784EDC}" type="parTrans" cxnId="{8F48B3E2-E9DF-C24C-81BF-F73AEBA25FAB}">
      <dgm:prSet/>
      <dgm:spPr/>
      <dgm:t>
        <a:bodyPr/>
        <a:lstStyle/>
        <a:p>
          <a:endParaRPr lang="en-US"/>
        </a:p>
      </dgm:t>
    </dgm:pt>
    <dgm:pt modelId="{AE81F284-F958-D142-A9E1-549F327848A3}" type="sibTrans" cxnId="{8F48B3E2-E9DF-C24C-81BF-F73AEBA25FAB}">
      <dgm:prSet/>
      <dgm:spPr/>
      <dgm:t>
        <a:bodyPr/>
        <a:lstStyle/>
        <a:p>
          <a:endParaRPr lang="en-US"/>
        </a:p>
      </dgm:t>
    </dgm:pt>
    <dgm:pt modelId="{D980BD2D-B3B1-9249-AAA5-33A3CE8813A2}" type="pres">
      <dgm:prSet presAssocID="{F1A28A15-FCDC-514F-9D44-588A85960F1B}" presName="diagram" presStyleCnt="0">
        <dgm:presLayoutVars>
          <dgm:dir/>
        </dgm:presLayoutVars>
      </dgm:prSet>
      <dgm:spPr/>
      <dgm:t>
        <a:bodyPr/>
        <a:lstStyle/>
        <a:p>
          <a:endParaRPr lang="en-US"/>
        </a:p>
      </dgm:t>
    </dgm:pt>
    <dgm:pt modelId="{2152FF93-BF70-8444-A1DC-9B012350DB25}" type="pres">
      <dgm:prSet presAssocID="{0E714E47-3604-C04B-9413-54EA59F04E2F}" presName="composite" presStyleCnt="0"/>
      <dgm:spPr/>
    </dgm:pt>
    <dgm:pt modelId="{25FFF6CE-92A8-FE42-A3D0-B34FC7B0D386}" type="pres">
      <dgm:prSet presAssocID="{0E714E47-3604-C04B-9413-54EA59F04E2F}" presName="Image" presStyleLbl="bgShp" presStyleIdx="0" presStyleCnt="1"/>
      <dgm:spPr>
        <a:blipFill rotWithShape="1">
          <a:blip xmlns:r="http://schemas.openxmlformats.org/officeDocument/2006/relationships" r:embed="rId1"/>
          <a:stretch>
            <a:fillRect/>
          </a:stretch>
        </a:blipFill>
      </dgm:spPr>
    </dgm:pt>
    <dgm:pt modelId="{874542A4-CD43-8A45-B7AA-04326D4F8784}" type="pres">
      <dgm:prSet presAssocID="{0E714E47-3604-C04B-9413-54EA59F04E2F}" presName="Parent" presStyleLbl="node0" presStyleIdx="0" presStyleCnt="1" custScaleX="116197" custScaleY="123752" custLinFactNeighborX="-9657" custLinFactNeighborY="17054">
        <dgm:presLayoutVars>
          <dgm:bulletEnabled val="1"/>
        </dgm:presLayoutVars>
      </dgm:prSet>
      <dgm:spPr/>
      <dgm:t>
        <a:bodyPr/>
        <a:lstStyle/>
        <a:p>
          <a:endParaRPr lang="en-US"/>
        </a:p>
      </dgm:t>
    </dgm:pt>
  </dgm:ptLst>
  <dgm:cxnLst>
    <dgm:cxn modelId="{8F48B3E2-E9DF-C24C-81BF-F73AEBA25FAB}" srcId="{F1A28A15-FCDC-514F-9D44-588A85960F1B}" destId="{0E714E47-3604-C04B-9413-54EA59F04E2F}" srcOrd="0" destOrd="0" parTransId="{0EB9DD1C-1C12-5E40-900F-EC10CC784EDC}" sibTransId="{AE81F284-F958-D142-A9E1-549F327848A3}"/>
    <dgm:cxn modelId="{B6FE14EB-0E75-BC42-A09A-2C4EA5BBE54F}" type="presOf" srcId="{F1A28A15-FCDC-514F-9D44-588A85960F1B}" destId="{D980BD2D-B3B1-9249-AAA5-33A3CE8813A2}" srcOrd="0" destOrd="0" presId="urn:microsoft.com/office/officeart/2008/layout/BendingPictureCaption"/>
    <dgm:cxn modelId="{B4274EFD-CB73-AE46-B975-2EE8A8462F47}" type="presOf" srcId="{0E714E47-3604-C04B-9413-54EA59F04E2F}" destId="{874542A4-CD43-8A45-B7AA-04326D4F8784}" srcOrd="0" destOrd="0" presId="urn:microsoft.com/office/officeart/2008/layout/BendingPictureCaption"/>
    <dgm:cxn modelId="{6BE601AD-1E19-5F40-82D6-9BD7B4E38F7B}" type="presParOf" srcId="{D980BD2D-B3B1-9249-AAA5-33A3CE8813A2}" destId="{2152FF93-BF70-8444-A1DC-9B012350DB25}" srcOrd="0" destOrd="0" presId="urn:microsoft.com/office/officeart/2008/layout/BendingPictureCaption"/>
    <dgm:cxn modelId="{46DA6198-1949-7B41-989E-BBE9523406B6}" type="presParOf" srcId="{2152FF93-BF70-8444-A1DC-9B012350DB25}" destId="{25FFF6CE-92A8-FE42-A3D0-B34FC7B0D386}" srcOrd="0" destOrd="0" presId="urn:microsoft.com/office/officeart/2008/layout/BendingPictureCaption"/>
    <dgm:cxn modelId="{0CB13D4D-060B-5D45-A712-6FBB036A6E9B}" type="presParOf" srcId="{2152FF93-BF70-8444-A1DC-9B012350DB25}" destId="{874542A4-CD43-8A45-B7AA-04326D4F8784}"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83A8C0-EA01-B349-A193-D317624D90F4}" type="doc">
      <dgm:prSet loTypeId="urn:microsoft.com/office/officeart/2008/layout/BendingPictureCaptionList" loCatId="" qsTypeId="urn:microsoft.com/office/officeart/2005/8/quickstyle/simple4" qsCatId="simple" csTypeId="urn:microsoft.com/office/officeart/2005/8/colors/accent1_2" csCatId="accent1" phldr="1"/>
      <dgm:spPr/>
      <dgm:t>
        <a:bodyPr/>
        <a:lstStyle/>
        <a:p>
          <a:endParaRPr lang="en-US"/>
        </a:p>
      </dgm:t>
    </dgm:pt>
    <dgm:pt modelId="{8D458ED1-7E36-A543-A5BE-15AAA58D0AD8}">
      <dgm:prSet/>
      <dgm:spPr/>
      <dgm:t>
        <a:bodyPr/>
        <a:lstStyle/>
        <a:p>
          <a:pPr rtl="0"/>
          <a:r>
            <a:rPr lang="en-US" dirty="0" smtClean="0"/>
            <a:t>No relationship – random or shotgun pattern </a:t>
          </a:r>
          <a:endParaRPr lang="en-US" dirty="0"/>
        </a:p>
      </dgm:t>
    </dgm:pt>
    <dgm:pt modelId="{5129A14B-C2EC-8249-B0CA-C5FF6C6CC5FB}" type="parTrans" cxnId="{AC525F64-1152-7D4B-8A51-F8DAE08E69E2}">
      <dgm:prSet/>
      <dgm:spPr/>
      <dgm:t>
        <a:bodyPr/>
        <a:lstStyle/>
        <a:p>
          <a:endParaRPr lang="en-US"/>
        </a:p>
      </dgm:t>
    </dgm:pt>
    <dgm:pt modelId="{36D02C4A-4C26-6F41-A6D9-49202EEB365B}" type="sibTrans" cxnId="{AC525F64-1152-7D4B-8A51-F8DAE08E69E2}">
      <dgm:prSet/>
      <dgm:spPr/>
      <dgm:t>
        <a:bodyPr/>
        <a:lstStyle/>
        <a:p>
          <a:endParaRPr lang="en-US"/>
        </a:p>
      </dgm:t>
    </dgm:pt>
    <dgm:pt modelId="{F2B772EC-E6D4-5D4A-92B8-B956221EB5B7}" type="pres">
      <dgm:prSet presAssocID="{9283A8C0-EA01-B349-A193-D317624D90F4}" presName="Name0" presStyleCnt="0">
        <dgm:presLayoutVars>
          <dgm:dir/>
          <dgm:resizeHandles val="exact"/>
        </dgm:presLayoutVars>
      </dgm:prSet>
      <dgm:spPr/>
      <dgm:t>
        <a:bodyPr/>
        <a:lstStyle/>
        <a:p>
          <a:endParaRPr lang="en-US"/>
        </a:p>
      </dgm:t>
    </dgm:pt>
    <dgm:pt modelId="{9935465E-4621-424B-8766-EF94C6B49A0F}" type="pres">
      <dgm:prSet presAssocID="{8D458ED1-7E36-A543-A5BE-15AAA58D0AD8}" presName="composite" presStyleCnt="0"/>
      <dgm:spPr/>
    </dgm:pt>
    <dgm:pt modelId="{6DAC93FD-9497-3E4E-BF1B-AC8B38436A48}" type="pres">
      <dgm:prSet presAssocID="{8D458ED1-7E36-A543-A5BE-15AAA58D0AD8}" presName="rect1" presStyleLbl="bgImgPlace1" presStyleIdx="0" presStyleCnt="1" custScaleX="111486"/>
      <dgm:spPr>
        <a:blipFill rotWithShape="1">
          <a:blip xmlns:r="http://schemas.openxmlformats.org/officeDocument/2006/relationships" r:embed="rId1"/>
          <a:stretch>
            <a:fillRect/>
          </a:stretch>
        </a:blipFill>
      </dgm:spPr>
    </dgm:pt>
    <dgm:pt modelId="{BC75111A-BD6F-554D-9607-C277CB0EBD0D}" type="pres">
      <dgm:prSet presAssocID="{8D458ED1-7E36-A543-A5BE-15AAA58D0AD8}" presName="wedgeRectCallout1" presStyleLbl="node1" presStyleIdx="0" presStyleCnt="1" custScaleX="123863">
        <dgm:presLayoutVars>
          <dgm:bulletEnabled val="1"/>
        </dgm:presLayoutVars>
      </dgm:prSet>
      <dgm:spPr/>
      <dgm:t>
        <a:bodyPr/>
        <a:lstStyle/>
        <a:p>
          <a:endParaRPr lang="en-US"/>
        </a:p>
      </dgm:t>
    </dgm:pt>
  </dgm:ptLst>
  <dgm:cxnLst>
    <dgm:cxn modelId="{1ADFA644-F0E8-B845-82F7-716955694326}" type="presOf" srcId="{8D458ED1-7E36-A543-A5BE-15AAA58D0AD8}" destId="{BC75111A-BD6F-554D-9607-C277CB0EBD0D}" srcOrd="0" destOrd="0" presId="urn:microsoft.com/office/officeart/2008/layout/BendingPictureCaptionList"/>
    <dgm:cxn modelId="{7C7EE00C-DD92-964E-9325-B24D69753B2C}" type="presOf" srcId="{9283A8C0-EA01-B349-A193-D317624D90F4}" destId="{F2B772EC-E6D4-5D4A-92B8-B956221EB5B7}" srcOrd="0" destOrd="0" presId="urn:microsoft.com/office/officeart/2008/layout/BendingPictureCaptionList"/>
    <dgm:cxn modelId="{AC525F64-1152-7D4B-8A51-F8DAE08E69E2}" srcId="{9283A8C0-EA01-B349-A193-D317624D90F4}" destId="{8D458ED1-7E36-A543-A5BE-15AAA58D0AD8}" srcOrd="0" destOrd="0" parTransId="{5129A14B-C2EC-8249-B0CA-C5FF6C6CC5FB}" sibTransId="{36D02C4A-4C26-6F41-A6D9-49202EEB365B}"/>
    <dgm:cxn modelId="{ADC07053-6ABB-A749-A5C3-790E5201BDBA}" type="presParOf" srcId="{F2B772EC-E6D4-5D4A-92B8-B956221EB5B7}" destId="{9935465E-4621-424B-8766-EF94C6B49A0F}" srcOrd="0" destOrd="0" presId="urn:microsoft.com/office/officeart/2008/layout/BendingPictureCaptionList"/>
    <dgm:cxn modelId="{B452B9E1-0765-904A-92D7-1294DBD272B7}" type="presParOf" srcId="{9935465E-4621-424B-8766-EF94C6B49A0F}" destId="{6DAC93FD-9497-3E4E-BF1B-AC8B38436A48}" srcOrd="0" destOrd="0" presId="urn:microsoft.com/office/officeart/2008/layout/BendingPictureCaptionList"/>
    <dgm:cxn modelId="{B12088E0-8B1F-094B-9B58-67CACB8EFC2B}" type="presParOf" srcId="{9935465E-4621-424B-8766-EF94C6B49A0F}" destId="{BC75111A-BD6F-554D-9607-C277CB0EBD0D}" srcOrd="1" destOrd="0" presId="urn:microsoft.com/office/officeart/2008/layout/BendingPictureCaption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D6365D-9795-B84D-963B-E93AB83DE31A}" type="doc">
      <dgm:prSet loTypeId="urn:microsoft.com/office/officeart/2008/layout/BendingPictureCaptionList" loCatId="" qsTypeId="urn:microsoft.com/office/officeart/2005/8/quickstyle/simple4" qsCatId="simple" csTypeId="urn:microsoft.com/office/officeart/2005/8/colors/accent1_2" csCatId="accent1" phldr="1"/>
      <dgm:spPr/>
      <dgm:t>
        <a:bodyPr/>
        <a:lstStyle/>
        <a:p>
          <a:endParaRPr lang="en-US"/>
        </a:p>
      </dgm:t>
    </dgm:pt>
    <dgm:pt modelId="{78A03B59-F17C-684E-8574-6634CDF79532}">
      <dgm:prSet/>
      <dgm:spPr/>
      <dgm:t>
        <a:bodyPr/>
        <a:lstStyle/>
        <a:p>
          <a:pPr rtl="0"/>
          <a:r>
            <a:rPr lang="en-US" dirty="0" smtClean="0"/>
            <a:t>Curvilinear relationship – concave up or down</a:t>
          </a:r>
          <a:endParaRPr lang="en-US" dirty="0"/>
        </a:p>
      </dgm:t>
    </dgm:pt>
    <dgm:pt modelId="{4AA227FD-F064-664A-A0D5-0B784B0130FC}" type="parTrans" cxnId="{A1A3529A-7208-244B-9131-A041CA5AB4EE}">
      <dgm:prSet/>
      <dgm:spPr/>
      <dgm:t>
        <a:bodyPr/>
        <a:lstStyle/>
        <a:p>
          <a:endParaRPr lang="en-US"/>
        </a:p>
      </dgm:t>
    </dgm:pt>
    <dgm:pt modelId="{9654B89F-8844-B74D-A2CD-B22F925E0D0F}" type="sibTrans" cxnId="{A1A3529A-7208-244B-9131-A041CA5AB4EE}">
      <dgm:prSet/>
      <dgm:spPr/>
      <dgm:t>
        <a:bodyPr/>
        <a:lstStyle/>
        <a:p>
          <a:endParaRPr lang="en-US"/>
        </a:p>
      </dgm:t>
    </dgm:pt>
    <dgm:pt modelId="{4994D62C-D552-E746-8487-0DAD2BA6DCC0}" type="pres">
      <dgm:prSet presAssocID="{4AD6365D-9795-B84D-963B-E93AB83DE31A}" presName="Name0" presStyleCnt="0">
        <dgm:presLayoutVars>
          <dgm:dir/>
          <dgm:resizeHandles val="exact"/>
        </dgm:presLayoutVars>
      </dgm:prSet>
      <dgm:spPr/>
      <dgm:t>
        <a:bodyPr/>
        <a:lstStyle/>
        <a:p>
          <a:endParaRPr lang="en-US"/>
        </a:p>
      </dgm:t>
    </dgm:pt>
    <dgm:pt modelId="{3CB88BD9-95F6-0143-8CC5-1E1943EDC411}" type="pres">
      <dgm:prSet presAssocID="{78A03B59-F17C-684E-8574-6634CDF79532}" presName="composite" presStyleCnt="0"/>
      <dgm:spPr/>
    </dgm:pt>
    <dgm:pt modelId="{72159E68-4CC9-B04F-8B55-8B377DF7E644}" type="pres">
      <dgm:prSet presAssocID="{78A03B59-F17C-684E-8574-6634CDF79532}" presName="rect1" presStyleLbl="bgImgPlace1" presStyleIdx="0" presStyleCnt="1" custScaleX="119468"/>
      <dgm:spPr>
        <a:blipFill rotWithShape="1">
          <a:blip xmlns:r="http://schemas.openxmlformats.org/officeDocument/2006/relationships" r:embed="rId1"/>
          <a:stretch>
            <a:fillRect/>
          </a:stretch>
        </a:blipFill>
      </dgm:spPr>
    </dgm:pt>
    <dgm:pt modelId="{756A83CC-D018-2C4F-BEB5-6C9102331B2F}" type="pres">
      <dgm:prSet presAssocID="{78A03B59-F17C-684E-8574-6634CDF79532}" presName="wedgeRectCallout1" presStyleLbl="node1" presStyleIdx="0" presStyleCnt="1" custScaleX="136236">
        <dgm:presLayoutVars>
          <dgm:bulletEnabled val="1"/>
        </dgm:presLayoutVars>
      </dgm:prSet>
      <dgm:spPr/>
      <dgm:t>
        <a:bodyPr/>
        <a:lstStyle/>
        <a:p>
          <a:endParaRPr lang="en-US"/>
        </a:p>
      </dgm:t>
    </dgm:pt>
  </dgm:ptLst>
  <dgm:cxnLst>
    <dgm:cxn modelId="{A1A3529A-7208-244B-9131-A041CA5AB4EE}" srcId="{4AD6365D-9795-B84D-963B-E93AB83DE31A}" destId="{78A03B59-F17C-684E-8574-6634CDF79532}" srcOrd="0" destOrd="0" parTransId="{4AA227FD-F064-664A-A0D5-0B784B0130FC}" sibTransId="{9654B89F-8844-B74D-A2CD-B22F925E0D0F}"/>
    <dgm:cxn modelId="{78EF19DF-2920-9941-A33F-5FAF3A60477A}" type="presOf" srcId="{4AD6365D-9795-B84D-963B-E93AB83DE31A}" destId="{4994D62C-D552-E746-8487-0DAD2BA6DCC0}" srcOrd="0" destOrd="0" presId="urn:microsoft.com/office/officeart/2008/layout/BendingPictureCaptionList"/>
    <dgm:cxn modelId="{1416A836-4ABB-0F4A-8256-9B0512E756B9}" type="presOf" srcId="{78A03B59-F17C-684E-8574-6634CDF79532}" destId="{756A83CC-D018-2C4F-BEB5-6C9102331B2F}" srcOrd="0" destOrd="0" presId="urn:microsoft.com/office/officeart/2008/layout/BendingPictureCaptionList"/>
    <dgm:cxn modelId="{B06ECFC3-7BE1-5448-82B8-F5467E379F76}" type="presParOf" srcId="{4994D62C-D552-E746-8487-0DAD2BA6DCC0}" destId="{3CB88BD9-95F6-0143-8CC5-1E1943EDC411}" srcOrd="0" destOrd="0" presId="urn:microsoft.com/office/officeart/2008/layout/BendingPictureCaptionList"/>
    <dgm:cxn modelId="{72C4165E-5881-DD4B-A9D7-9017CCBC7054}" type="presParOf" srcId="{3CB88BD9-95F6-0143-8CC5-1E1943EDC411}" destId="{72159E68-4CC9-B04F-8B55-8B377DF7E644}" srcOrd="0" destOrd="0" presId="urn:microsoft.com/office/officeart/2008/layout/BendingPictureCaptionList"/>
    <dgm:cxn modelId="{5D297C15-D98D-2C45-8E8C-6B76A74CCEC8}" type="presParOf" srcId="{3CB88BD9-95F6-0143-8CC5-1E1943EDC411}" destId="{756A83CC-D018-2C4F-BEB5-6C9102331B2F}" srcOrd="1" destOrd="0" presId="urn:microsoft.com/office/officeart/2008/layout/BendingPictureCaption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E0DB1-8464-C84C-95D5-B953799AD29F}">
      <dsp:nvSpPr>
        <dsp:cNvPr id="0" name=""/>
        <dsp:cNvSpPr/>
      </dsp:nvSpPr>
      <dsp:spPr>
        <a:xfrm>
          <a:off x="1755784" y="4040"/>
          <a:ext cx="4641831" cy="3050349"/>
        </a:xfrm>
        <a:prstGeom prst="round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3DB43A-29C8-9749-A436-D88060565AB8}">
      <dsp:nvSpPr>
        <dsp:cNvPr id="0" name=""/>
        <dsp:cNvSpPr/>
      </dsp:nvSpPr>
      <dsp:spPr>
        <a:xfrm>
          <a:off x="398943" y="2916375"/>
          <a:ext cx="7355512" cy="256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rtl="0">
            <a:lnSpc>
              <a:spcPct val="90000"/>
            </a:lnSpc>
            <a:spcBef>
              <a:spcPct val="0"/>
            </a:spcBef>
            <a:spcAft>
              <a:spcPct val="35000"/>
            </a:spcAft>
          </a:pPr>
          <a:r>
            <a:rPr lang="en-US" sz="2700" kern="1200" dirty="0" smtClean="0"/>
            <a:t>A pie chart is a circular chart that is divided into sectors or slices to show proportions (i.e., relative size of data). Useful for comparing proportions and showing how data are distributed. Data to chart are usually presented in a two-column table format, e.g., a frequency table. </a:t>
          </a:r>
          <a:endParaRPr lang="en-US" sz="2700" kern="1200" dirty="0"/>
        </a:p>
      </dsp:txBody>
      <dsp:txXfrm>
        <a:off x="398943" y="2916375"/>
        <a:ext cx="7355512" cy="25659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dirty="0" smtClean="0"/>
            <a:t>Charts</a:t>
          </a:r>
          <a:endParaRPr lang="en-US" sz="65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smtClean="0"/>
            <a:t>End of Presentation</a:t>
          </a:r>
          <a:endParaRPr lang="en-US" sz="6500" kern="1200"/>
        </a:p>
      </dsp:txBody>
      <dsp:txXfrm>
        <a:off x="1440179" y="2910681"/>
        <a:ext cx="5349240" cy="2910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3/20/14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3/20/14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3/20/14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3/20/14</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3/20/14</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3/20/14</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3/20/14</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3/20/14</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3/20/14</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3/20/14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9" Type="http://schemas.openxmlformats.org/officeDocument/2006/relationships/diagramQuickStyle" Target="../diagrams/quickStyle7.xml"/><Relationship Id="rId20" Type="http://schemas.openxmlformats.org/officeDocument/2006/relationships/diagramColors" Target="../diagrams/colors9.xml"/><Relationship Id="rId21" Type="http://schemas.microsoft.com/office/2007/relationships/diagramDrawing" Target="../diagrams/drawing9.xml"/><Relationship Id="rId10" Type="http://schemas.openxmlformats.org/officeDocument/2006/relationships/diagramColors" Target="../diagrams/colors7.xml"/><Relationship Id="rId11" Type="http://schemas.microsoft.com/office/2007/relationships/diagramDrawing" Target="../diagrams/drawing7.xml"/><Relationship Id="rId12" Type="http://schemas.openxmlformats.org/officeDocument/2006/relationships/diagramData" Target="../diagrams/data8.xml"/><Relationship Id="rId13" Type="http://schemas.openxmlformats.org/officeDocument/2006/relationships/diagramLayout" Target="../diagrams/layout8.xml"/><Relationship Id="rId14" Type="http://schemas.openxmlformats.org/officeDocument/2006/relationships/diagramQuickStyle" Target="../diagrams/quickStyle8.xml"/><Relationship Id="rId15" Type="http://schemas.openxmlformats.org/officeDocument/2006/relationships/diagramColors" Target="../diagrams/colors8.xml"/><Relationship Id="rId16" Type="http://schemas.microsoft.com/office/2007/relationships/diagramDrawing" Target="../diagrams/drawing8.xml"/><Relationship Id="rId17" Type="http://schemas.openxmlformats.org/officeDocument/2006/relationships/diagramData" Target="../diagrams/data9.xml"/><Relationship Id="rId18" Type="http://schemas.openxmlformats.org/officeDocument/2006/relationships/diagramLayout" Target="../diagrams/layout9.xml"/><Relationship Id="rId19" Type="http://schemas.openxmlformats.org/officeDocument/2006/relationships/diagramQuickStyle" Target="../diagrams/quickStyle9.xml"/><Relationship Id="rId1" Type="http://schemas.openxmlformats.org/officeDocument/2006/relationships/slideLayout" Target="../slideLayouts/slideLayout1.xml"/><Relationship Id="rId2" Type="http://schemas.openxmlformats.org/officeDocument/2006/relationships/diagramData" Target="../diagrams/data6.xml"/><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hyperlink" Target="http://www.watertreepress.com/sta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1.xml"/><Relationship Id="rId2" Type="http://schemas.openxmlformats.org/officeDocument/2006/relationships/diagramData" Target="../diagrams/data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1.xml"/><Relationship Id="rId2" Type="http://schemas.openxmlformats.org/officeDocument/2006/relationships/diagramData" Target="../diagrams/data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1.xml"/><Relationship Id="rId2" Type="http://schemas.openxmlformats.org/officeDocument/2006/relationships/diagramData" Target="../diagrams/data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1.xml"/><Relationship Id="rId2" Type="http://schemas.openxmlformats.org/officeDocument/2006/relationships/diagramData" Target="../diagrams/data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hyperlink" Target="http://www.watertreepress.com/sta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smtClean="0">
                <a:latin typeface="Times New Roman" pitchFamily="18" charset="0"/>
                <a:cs typeface="Times New Roman" pitchFamily="18" charset="0"/>
              </a:rPr>
              <a:t>Statistical Fundamentals</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Using Microsoft Excel for </a:t>
            </a:r>
            <a:r>
              <a:rPr lang="en-US" sz="2400" i="1" dirty="0" err="1" smtClean="0">
                <a:latin typeface="Times New Roman" pitchFamily="18" charset="0"/>
                <a:cs typeface="Times New Roman" pitchFamily="18" charset="0"/>
              </a:rPr>
              <a:t>Univariate</a:t>
            </a:r>
            <a:r>
              <a:rPr lang="en-US" sz="2400" i="1" dirty="0" smtClean="0">
                <a:latin typeface="Times New Roman" pitchFamily="18" charset="0"/>
                <a:cs typeface="Times New Roman" pitchFamily="18" charset="0"/>
              </a:rPr>
              <a:t> and Bivariate Analysis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fontScale="92500" lnSpcReduction="20000"/>
          </a:bodyPr>
          <a:lstStyle/>
          <a:p>
            <a:pPr marL="0" indent="0" algn="ctr">
              <a:buNone/>
            </a:pPr>
            <a:r>
              <a:rPr lang="en-US" sz="4000" dirty="0" smtClean="0">
                <a:latin typeface="Times New Roman" pitchFamily="18" charset="0"/>
                <a:cs typeface="Times New Roman" pitchFamily="18" charset="0"/>
              </a:rPr>
              <a:t>Charts</a:t>
            </a:r>
          </a:p>
          <a:p>
            <a:pPr marL="0" indent="0" algn="ctr">
              <a:buNone/>
            </a:pPr>
            <a:endParaRPr lang="en-US" sz="40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smtClean="0">
                <a:latin typeface="Times New Roman"/>
                <a:cs typeface="Times New Roman"/>
              </a:rPr>
              <a:t>Microsoft® Excel®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a:t>
            </a:r>
            <a:r>
              <a:rPr lang="en-US" sz="1200" dirty="0" smtClean="0">
                <a:latin typeface="Times New Roman"/>
                <a:cs typeface="Times New Roman"/>
              </a:rPr>
              <a:t>Microsoft Corporation.</a:t>
            </a:r>
            <a:endParaRPr lang="en-US" sz="1200" dirty="0">
              <a:latin typeface="Times New Roman"/>
              <a:cs typeface="Times New Roman"/>
            </a:endParaRPr>
          </a:p>
        </p:txBody>
      </p:sp>
      <p:pic>
        <p:nvPicPr>
          <p:cNvPr id="6" name="Picture 5" descr="Kindle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3999"/>
            <a:ext cx="2667000" cy="4036299"/>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5 at 6.23.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55000" cy="5740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838200" y="3505200"/>
            <a:ext cx="3276600" cy="1200329"/>
          </a:xfrm>
          <a:prstGeom prst="rect">
            <a:avLst/>
          </a:prstGeom>
          <a:solidFill>
            <a:srgbClr val="001667"/>
          </a:solidFill>
        </p:spPr>
        <p:txBody>
          <a:bodyPr wrap="square" rtlCol="0">
            <a:spAutoFit/>
          </a:bodyPr>
          <a:lstStyle/>
          <a:p>
            <a:pPr algn="ctr"/>
            <a:r>
              <a:rPr lang="en-US" dirty="0" smtClean="0"/>
              <a:t>The Format Data Series dialog for the blue (Males) columns appears. Change color from Automatic to black. Click OK.</a:t>
            </a:r>
            <a:endParaRPr lang="en-US" dirty="0"/>
          </a:p>
        </p:txBody>
      </p:sp>
    </p:spTree>
    <p:extLst>
      <p:ext uri="{BB962C8B-B14F-4D97-AF65-F5344CB8AC3E}">
        <p14:creationId xmlns:p14="http://schemas.microsoft.com/office/powerpoint/2010/main" val="337615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5 at 6.2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0253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381000" y="2743200"/>
            <a:ext cx="3276600" cy="1200329"/>
          </a:xfrm>
          <a:prstGeom prst="rect">
            <a:avLst/>
          </a:prstGeom>
          <a:solidFill>
            <a:srgbClr val="001667"/>
          </a:solidFill>
        </p:spPr>
        <p:txBody>
          <a:bodyPr wrap="square" rtlCol="0">
            <a:spAutoFit/>
          </a:bodyPr>
          <a:lstStyle/>
          <a:p>
            <a:pPr algn="ctr"/>
            <a:r>
              <a:rPr lang="en-US" dirty="0" smtClean="0"/>
              <a:t>Next, select a red </a:t>
            </a:r>
            <a:r>
              <a:rPr lang="en-US" dirty="0"/>
              <a:t>column and double-</a:t>
            </a:r>
            <a:r>
              <a:rPr lang="en-US" dirty="0" smtClean="0"/>
              <a:t>click </a:t>
            </a:r>
            <a:r>
              <a:rPr lang="en-US" dirty="0"/>
              <a:t>it in order to change the color of the </a:t>
            </a:r>
            <a:r>
              <a:rPr lang="en-US" dirty="0" smtClean="0"/>
              <a:t>red </a:t>
            </a:r>
            <a:r>
              <a:rPr lang="en-US" dirty="0"/>
              <a:t>fill. </a:t>
            </a:r>
          </a:p>
          <a:p>
            <a:pPr algn="ctr"/>
            <a:endParaRPr lang="en-US" dirty="0"/>
          </a:p>
        </p:txBody>
      </p:sp>
    </p:spTree>
    <p:extLst>
      <p:ext uri="{BB962C8B-B14F-4D97-AF65-F5344CB8AC3E}">
        <p14:creationId xmlns:p14="http://schemas.microsoft.com/office/powerpoint/2010/main" val="24644329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5 at 6.31.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0"/>
            <a:ext cx="8229600" cy="57277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838200" y="3505200"/>
            <a:ext cx="3276600" cy="1200329"/>
          </a:xfrm>
          <a:prstGeom prst="rect">
            <a:avLst/>
          </a:prstGeom>
          <a:solidFill>
            <a:srgbClr val="001667"/>
          </a:solidFill>
        </p:spPr>
        <p:txBody>
          <a:bodyPr wrap="square" rtlCol="0">
            <a:spAutoFit/>
          </a:bodyPr>
          <a:lstStyle/>
          <a:p>
            <a:pPr algn="ctr"/>
            <a:r>
              <a:rPr lang="en-US" dirty="0" smtClean="0"/>
              <a:t>The Format Data Series dialog for the red (Females) columns appears. Change color from Automatic to gray. Click OK.</a:t>
            </a:r>
            <a:endParaRPr lang="en-US" dirty="0"/>
          </a:p>
        </p:txBody>
      </p:sp>
    </p:spTree>
    <p:extLst>
      <p:ext uri="{BB962C8B-B14F-4D97-AF65-F5344CB8AC3E}">
        <p14:creationId xmlns:p14="http://schemas.microsoft.com/office/powerpoint/2010/main" val="30932931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5 at 6.34.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0641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381000" y="2438400"/>
            <a:ext cx="3276600" cy="2862323"/>
          </a:xfrm>
          <a:prstGeom prst="rect">
            <a:avLst/>
          </a:prstGeom>
          <a:solidFill>
            <a:srgbClr val="001667"/>
          </a:solidFill>
        </p:spPr>
        <p:txBody>
          <a:bodyPr wrap="square" rtlCol="0">
            <a:spAutoFit/>
          </a:bodyPr>
          <a:lstStyle/>
          <a:p>
            <a:pPr algn="ctr"/>
            <a:r>
              <a:rPr lang="en-US" dirty="0" smtClean="0"/>
              <a:t>The changes are applied to the chart. Additional changes to the chart can be made as desired.</a:t>
            </a:r>
          </a:p>
          <a:p>
            <a:pPr algn="ctr"/>
            <a:endParaRPr lang="en-US" dirty="0"/>
          </a:p>
          <a:p>
            <a:pPr algn="ctr"/>
            <a:r>
              <a:rPr lang="en-US" dirty="0" smtClean="0"/>
              <a:t>To use the chart as a figure in a word processing document, select the chart and select Copy from the Excel Edit menu. Then paste the chart in your word processing document.</a:t>
            </a:r>
            <a:endParaRPr lang="en-US" dirty="0"/>
          </a:p>
        </p:txBody>
      </p:sp>
    </p:spTree>
    <p:extLst>
      <p:ext uri="{BB962C8B-B14F-4D97-AF65-F5344CB8AC3E}">
        <p14:creationId xmlns:p14="http://schemas.microsoft.com/office/powerpoint/2010/main" val="36233321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3200" dirty="0" smtClean="0">
                <a:latin typeface="Times New Roman" pitchFamily="18" charset="0"/>
                <a:cs typeface="Times New Roman" pitchFamily="18" charset="0"/>
              </a:rPr>
              <a:t>Scatterplots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08246544"/>
              </p:ext>
            </p:extLst>
          </p:nvPr>
        </p:nvGraphicFramePr>
        <p:xfrm>
          <a:off x="533400" y="990600"/>
          <a:ext cx="81534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280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3200" dirty="0" smtClean="0">
                <a:latin typeface="Times New Roman" pitchFamily="18" charset="0"/>
                <a:cs typeface="Times New Roman" pitchFamily="18" charset="0"/>
              </a:rPr>
              <a:t>Scatterplot Uses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81891155"/>
              </p:ext>
            </p:extLst>
          </p:nvPr>
        </p:nvGraphicFramePr>
        <p:xfrm>
          <a:off x="533400" y="990600"/>
          <a:ext cx="81534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84535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3200" dirty="0" smtClean="0">
                <a:latin typeface="Times New Roman" pitchFamily="18" charset="0"/>
                <a:cs typeface="Times New Roman" pitchFamily="18" charset="0"/>
              </a:rPr>
              <a:t>Interpreting Scatterplots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2653282042"/>
              </p:ext>
            </p:extLst>
          </p:nvPr>
        </p:nvGraphicFramePr>
        <p:xfrm>
          <a:off x="609600" y="838200"/>
          <a:ext cx="3429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815062900"/>
              </p:ext>
            </p:extLst>
          </p:nvPr>
        </p:nvGraphicFramePr>
        <p:xfrm>
          <a:off x="5105400" y="685800"/>
          <a:ext cx="3505200" cy="281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p:cNvGraphicFramePr/>
          <p:nvPr>
            <p:extLst>
              <p:ext uri="{D42A27DB-BD31-4B8C-83A1-F6EECF244321}">
                <p14:modId xmlns:p14="http://schemas.microsoft.com/office/powerpoint/2010/main" val="227718261"/>
              </p:ext>
            </p:extLst>
          </p:nvPr>
        </p:nvGraphicFramePr>
        <p:xfrm>
          <a:off x="457200" y="3810000"/>
          <a:ext cx="3733800" cy="2438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Diagram 17"/>
          <p:cNvGraphicFramePr/>
          <p:nvPr>
            <p:extLst>
              <p:ext uri="{D42A27DB-BD31-4B8C-83A1-F6EECF244321}">
                <p14:modId xmlns:p14="http://schemas.microsoft.com/office/powerpoint/2010/main" val="1432206935"/>
              </p:ext>
            </p:extLst>
          </p:nvPr>
        </p:nvGraphicFramePr>
        <p:xfrm>
          <a:off x="4808322" y="3704386"/>
          <a:ext cx="3954678" cy="254401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221763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3-11-04 at 8.41.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4473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1" name="TextBox 10"/>
          <p:cNvSpPr txBox="1"/>
          <p:nvPr/>
        </p:nvSpPr>
        <p:spPr>
          <a:xfrm>
            <a:off x="1462151" y="2057400"/>
            <a:ext cx="6245933" cy="646331"/>
          </a:xfrm>
          <a:prstGeom prst="rect">
            <a:avLst/>
          </a:prstGeom>
          <a:solidFill>
            <a:srgbClr val="001667"/>
          </a:solidFill>
        </p:spPr>
        <p:txBody>
          <a:bodyPr wrap="none" rtlCol="0">
            <a:spAutoFit/>
          </a:bodyPr>
          <a:lstStyle/>
          <a:p>
            <a:pPr algn="ctr"/>
            <a:r>
              <a:rPr lang="en-US" dirty="0" smtClean="0"/>
              <a:t> Open the dataset </a:t>
            </a:r>
            <a:r>
              <a:rPr lang="en-US" i="1" dirty="0" smtClean="0"/>
              <a:t>Computer </a:t>
            </a:r>
            <a:r>
              <a:rPr lang="en-US" i="1" dirty="0" err="1" smtClean="0"/>
              <a:t>Anxiety.xlsx</a:t>
            </a:r>
            <a:r>
              <a:rPr lang="en-US" dirty="0" smtClean="0"/>
              <a:t>.</a:t>
            </a:r>
          </a:p>
          <a:p>
            <a:pPr algn="ctr"/>
            <a:r>
              <a:rPr lang="en-US" dirty="0" smtClean="0"/>
              <a:t>Click the worksheet Charts tab (at the bottom of the worksheet).  </a:t>
            </a:r>
          </a:p>
        </p:txBody>
      </p:sp>
      <p:sp>
        <p:nvSpPr>
          <p:cNvPr id="12" name="TextBox 11"/>
          <p:cNvSpPr txBox="1"/>
          <p:nvPr/>
        </p:nvSpPr>
        <p:spPr>
          <a:xfrm>
            <a:off x="2057400" y="29718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
        <p:nvSpPr>
          <p:cNvPr id="13" name="Oval 12"/>
          <p:cNvSpPr/>
          <p:nvPr/>
        </p:nvSpPr>
        <p:spPr>
          <a:xfrm>
            <a:off x="2057400" y="53340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000" y="3657600"/>
            <a:ext cx="5247073" cy="923330"/>
          </a:xfrm>
          <a:prstGeom prst="rect">
            <a:avLst/>
          </a:prstGeom>
          <a:solidFill>
            <a:srgbClr val="001667"/>
          </a:solidFill>
        </p:spPr>
        <p:txBody>
          <a:bodyPr wrap="square" rtlCol="0">
            <a:spAutoFit/>
          </a:bodyPr>
          <a:lstStyle/>
          <a:p>
            <a:pPr algn="ctr"/>
            <a:r>
              <a:rPr lang="en-US" dirty="0" smtClean="0"/>
              <a:t>TASK</a:t>
            </a:r>
          </a:p>
          <a:p>
            <a:pPr algn="ctr"/>
            <a:r>
              <a:rPr lang="en-US" dirty="0" smtClean="0"/>
              <a:t> Create a scatterplot of computer confidence pretest and computer confidence posttest.</a:t>
            </a:r>
          </a:p>
        </p:txBody>
      </p:sp>
    </p:spTree>
    <p:extLst>
      <p:ext uri="{BB962C8B-B14F-4D97-AF65-F5344CB8AC3E}">
        <p14:creationId xmlns:p14="http://schemas.microsoft.com/office/powerpoint/2010/main" val="16324707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04 at 8.47.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6182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6" name="TextBox 15"/>
          <p:cNvSpPr txBox="1"/>
          <p:nvPr/>
        </p:nvSpPr>
        <p:spPr>
          <a:xfrm>
            <a:off x="3429000" y="2286000"/>
            <a:ext cx="5407733" cy="1754327"/>
          </a:xfrm>
          <a:prstGeom prst="rect">
            <a:avLst/>
          </a:prstGeom>
          <a:solidFill>
            <a:srgbClr val="001667"/>
          </a:solidFill>
        </p:spPr>
        <p:txBody>
          <a:bodyPr wrap="square" rtlCol="0">
            <a:spAutoFit/>
          </a:bodyPr>
          <a:lstStyle/>
          <a:p>
            <a:pPr algn="ctr"/>
            <a:r>
              <a:rPr lang="en-US" dirty="0" smtClean="0"/>
              <a:t>Highlight the range of values to plot, B2:C76, by first clicking the B2 cell and while holding down the Shift key, click the C2 cell and then the C76 cell.</a:t>
            </a:r>
          </a:p>
          <a:p>
            <a:pPr algn="ctr"/>
            <a:endParaRPr lang="en-US" dirty="0"/>
          </a:p>
          <a:p>
            <a:pPr algn="ctr"/>
            <a:r>
              <a:rPr lang="en-US" dirty="0" smtClean="0"/>
              <a:t>Select the Excel Charts tab toward the top of the worksheet.</a:t>
            </a:r>
          </a:p>
        </p:txBody>
      </p:sp>
      <p:sp>
        <p:nvSpPr>
          <p:cNvPr id="17" name="Oval 16"/>
          <p:cNvSpPr/>
          <p:nvPr/>
        </p:nvSpPr>
        <p:spPr>
          <a:xfrm>
            <a:off x="2514600" y="4572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7508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8.52.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0498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6" name="TextBox 15"/>
          <p:cNvSpPr txBox="1"/>
          <p:nvPr/>
        </p:nvSpPr>
        <p:spPr>
          <a:xfrm>
            <a:off x="5105400" y="2209800"/>
            <a:ext cx="4000500" cy="2862323"/>
          </a:xfrm>
          <a:prstGeom prst="rect">
            <a:avLst/>
          </a:prstGeom>
          <a:solidFill>
            <a:srgbClr val="001667"/>
          </a:solidFill>
        </p:spPr>
        <p:txBody>
          <a:bodyPr wrap="square" rtlCol="0">
            <a:spAutoFit/>
          </a:bodyPr>
          <a:lstStyle/>
          <a:p>
            <a:pPr algn="ctr"/>
            <a:r>
              <a:rPr lang="en-US" dirty="0"/>
              <a:t>Select Marked Scatter under the Scatter </a:t>
            </a:r>
            <a:r>
              <a:rPr lang="en-US" dirty="0" smtClean="0"/>
              <a:t>icon. The </a:t>
            </a:r>
            <a:r>
              <a:rPr lang="en-US" dirty="0"/>
              <a:t>selected chart type appears on the workbook active sheet. </a:t>
            </a:r>
            <a:endParaRPr lang="en-US" dirty="0" smtClean="0"/>
          </a:p>
          <a:p>
            <a:pPr algn="ctr"/>
            <a:endParaRPr lang="en-US" dirty="0"/>
          </a:p>
          <a:p>
            <a:pPr algn="ctr"/>
            <a:r>
              <a:rPr lang="en-US" dirty="0" smtClean="0"/>
              <a:t>Excel creates </a:t>
            </a:r>
            <a:r>
              <a:rPr lang="en-US" dirty="0"/>
              <a:t>a scatterplot with the variable in the first column (computer confidence pretest) plotted on the x-axis and the variable in the second column (computer confidence posttest) plotted on the y-axis</a:t>
            </a:r>
            <a:r>
              <a:rPr lang="en-US" dirty="0" smtClean="0"/>
              <a:t>.</a:t>
            </a:r>
          </a:p>
        </p:txBody>
      </p:sp>
    </p:spTree>
    <p:extLst>
      <p:ext uri="{BB962C8B-B14F-4D97-AF65-F5344CB8AC3E}">
        <p14:creationId xmlns:p14="http://schemas.microsoft.com/office/powerpoint/2010/main" val="30376276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dirty="0" smtClean="0">
                <a:latin typeface="Times New Roman" pitchFamily="18" charset="0"/>
                <a:cs typeface="Times New Roman" pitchFamily="18" charset="0"/>
              </a:rPr>
              <a:t>Charts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0674899"/>
              </p:ext>
            </p:extLst>
          </p:nvPr>
        </p:nvGraphicFramePr>
        <p:xfrm>
          <a:off x="533400" y="8382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5285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4 at 8.56.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5032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77045" y="3886200"/>
            <a:ext cx="3224936" cy="923330"/>
          </a:xfrm>
          <a:prstGeom prst="rect">
            <a:avLst/>
          </a:prstGeom>
          <a:solidFill>
            <a:srgbClr val="001667"/>
          </a:solidFill>
        </p:spPr>
        <p:txBody>
          <a:bodyPr wrap="none" rtlCol="0">
            <a:spAutoFit/>
          </a:bodyPr>
          <a:lstStyle/>
          <a:p>
            <a:pPr algn="ctr"/>
            <a:r>
              <a:rPr lang="en-US" dirty="0" smtClean="0"/>
              <a:t>Excel creates the scatterplot</a:t>
            </a:r>
          </a:p>
          <a:p>
            <a:pPr algn="ctr"/>
            <a:r>
              <a:rPr lang="en-US" dirty="0"/>
              <a:t>s</a:t>
            </a:r>
            <a:r>
              <a:rPr lang="en-US" dirty="0" smtClean="0"/>
              <a:t>hown on the right. We will now</a:t>
            </a:r>
          </a:p>
          <a:p>
            <a:pPr algn="ctr"/>
            <a:r>
              <a:rPr lang="en-US" dirty="0"/>
              <a:t>r</a:t>
            </a:r>
            <a:r>
              <a:rPr lang="en-US" dirty="0" smtClean="0"/>
              <a:t>efine the chart to our liking.</a:t>
            </a:r>
            <a:endParaRPr lang="en-US" dirty="0"/>
          </a:p>
        </p:txBody>
      </p:sp>
    </p:spTree>
    <p:extLst>
      <p:ext uri="{BB962C8B-B14F-4D97-AF65-F5344CB8AC3E}">
        <p14:creationId xmlns:p14="http://schemas.microsoft.com/office/powerpoint/2010/main" val="40242309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9.01.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3875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82803" y="3886200"/>
            <a:ext cx="3213440" cy="923330"/>
          </a:xfrm>
          <a:prstGeom prst="rect">
            <a:avLst/>
          </a:prstGeom>
          <a:solidFill>
            <a:srgbClr val="001667"/>
          </a:solidFill>
        </p:spPr>
        <p:txBody>
          <a:bodyPr wrap="none" rtlCol="0">
            <a:spAutoFit/>
          </a:bodyPr>
          <a:lstStyle/>
          <a:p>
            <a:pPr algn="ctr"/>
            <a:r>
              <a:rPr lang="en-US" dirty="0" smtClean="0"/>
              <a:t>Click on the legend (Series 1) </a:t>
            </a:r>
          </a:p>
          <a:p>
            <a:pPr algn="ctr"/>
            <a:r>
              <a:rPr lang="en-US" dirty="0" smtClean="0"/>
              <a:t>in order to select it. Then hit the </a:t>
            </a:r>
          </a:p>
          <a:p>
            <a:pPr algn="ctr"/>
            <a:r>
              <a:rPr lang="en-US" dirty="0" smtClean="0"/>
              <a:t>Delete key to delete it.</a:t>
            </a:r>
            <a:endParaRPr lang="en-US" dirty="0"/>
          </a:p>
        </p:txBody>
      </p:sp>
    </p:spTree>
    <p:extLst>
      <p:ext uri="{BB962C8B-B14F-4D97-AF65-F5344CB8AC3E}">
        <p14:creationId xmlns:p14="http://schemas.microsoft.com/office/powerpoint/2010/main" val="11251963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1-04 at 9.14.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6449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152400" y="2590800"/>
            <a:ext cx="3200400" cy="3139321"/>
          </a:xfrm>
          <a:prstGeom prst="rect">
            <a:avLst/>
          </a:prstGeom>
          <a:solidFill>
            <a:srgbClr val="001667"/>
          </a:solidFill>
        </p:spPr>
        <p:txBody>
          <a:bodyPr wrap="square" rtlCol="0">
            <a:spAutoFit/>
          </a:bodyPr>
          <a:lstStyle/>
          <a:p>
            <a:pPr algn="ctr"/>
            <a:r>
              <a:rPr lang="en-US" dirty="0"/>
              <a:t>Select the Excel </a:t>
            </a:r>
            <a:r>
              <a:rPr lang="en-US" dirty="0" smtClean="0"/>
              <a:t>Chart Layout tab</a:t>
            </a:r>
            <a:r>
              <a:rPr lang="en-US" dirty="0"/>
              <a:t> </a:t>
            </a:r>
            <a:r>
              <a:rPr lang="en-US" dirty="0" smtClean="0"/>
              <a:t>toward </a:t>
            </a:r>
            <a:r>
              <a:rPr lang="en-US" dirty="0"/>
              <a:t>the top of </a:t>
            </a:r>
            <a:r>
              <a:rPr lang="en-US" dirty="0" smtClean="0"/>
              <a:t>the worksheet.</a:t>
            </a:r>
          </a:p>
          <a:p>
            <a:pPr algn="ctr"/>
            <a:endParaRPr lang="en-US" dirty="0" smtClean="0"/>
          </a:p>
          <a:p>
            <a:pPr algn="ctr"/>
            <a:r>
              <a:rPr lang="en-US" dirty="0"/>
              <a:t>Click the Axis Titles icon in </a:t>
            </a:r>
            <a:r>
              <a:rPr lang="en-US" dirty="0" smtClean="0"/>
              <a:t>the Chart Layout tab </a:t>
            </a:r>
            <a:r>
              <a:rPr lang="en-US" dirty="0"/>
              <a:t>and enter titles for the </a:t>
            </a:r>
            <a:r>
              <a:rPr lang="en-US" dirty="0" smtClean="0"/>
              <a:t>horizontal-</a:t>
            </a:r>
            <a:r>
              <a:rPr lang="en-US" dirty="0"/>
              <a:t>axis </a:t>
            </a:r>
            <a:r>
              <a:rPr lang="en-US" dirty="0" smtClean="0"/>
              <a:t>(Computer Confidence Pretest) and vertical-axis using the Rotated Title option (Computer Confidence Posttest).</a:t>
            </a:r>
            <a:endParaRPr lang="en-US" dirty="0"/>
          </a:p>
        </p:txBody>
      </p:sp>
    </p:spTree>
    <p:extLst>
      <p:ext uri="{BB962C8B-B14F-4D97-AF65-F5344CB8AC3E}">
        <p14:creationId xmlns:p14="http://schemas.microsoft.com/office/powerpoint/2010/main" val="4404005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9.16.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98742"/>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152400" y="2590800"/>
            <a:ext cx="3200400" cy="2308324"/>
          </a:xfrm>
          <a:prstGeom prst="rect">
            <a:avLst/>
          </a:prstGeom>
          <a:solidFill>
            <a:srgbClr val="001667"/>
          </a:solidFill>
        </p:spPr>
        <p:txBody>
          <a:bodyPr wrap="square" rtlCol="0">
            <a:spAutoFit/>
          </a:bodyPr>
          <a:lstStyle/>
          <a:p>
            <a:pPr algn="ctr"/>
            <a:r>
              <a:rPr lang="en-US" dirty="0" smtClean="0"/>
              <a:t>One can add a </a:t>
            </a:r>
            <a:r>
              <a:rPr lang="en-US" dirty="0" err="1" smtClean="0"/>
              <a:t>trendline</a:t>
            </a:r>
            <a:r>
              <a:rPr lang="en-US" dirty="0" smtClean="0"/>
              <a:t>, if desired, using the </a:t>
            </a:r>
            <a:r>
              <a:rPr lang="en-US" dirty="0" err="1" smtClean="0"/>
              <a:t>Trendline</a:t>
            </a:r>
            <a:r>
              <a:rPr lang="en-US" dirty="0" smtClean="0"/>
              <a:t> icon. This is useful if the purpose of the scatterplot is to evaluate linearity between the two variables.</a:t>
            </a:r>
          </a:p>
          <a:p>
            <a:pPr algn="ctr"/>
            <a:endParaRPr lang="en-US" dirty="0"/>
          </a:p>
          <a:p>
            <a:pPr algn="ctr"/>
            <a:r>
              <a:rPr lang="en-US" dirty="0" smtClean="0"/>
              <a:t>Select Linear </a:t>
            </a:r>
            <a:r>
              <a:rPr lang="en-US" dirty="0" err="1" smtClean="0"/>
              <a:t>Trendline</a:t>
            </a:r>
            <a:r>
              <a:rPr lang="en-US" dirty="0" smtClean="0"/>
              <a:t>.</a:t>
            </a:r>
          </a:p>
        </p:txBody>
      </p:sp>
    </p:spTree>
    <p:extLst>
      <p:ext uri="{BB962C8B-B14F-4D97-AF65-F5344CB8AC3E}">
        <p14:creationId xmlns:p14="http://schemas.microsoft.com/office/powerpoint/2010/main" val="8334087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4 at 9.19.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8363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152400" y="2590800"/>
            <a:ext cx="3200400" cy="2862323"/>
          </a:xfrm>
          <a:prstGeom prst="rect">
            <a:avLst/>
          </a:prstGeom>
          <a:solidFill>
            <a:srgbClr val="001667"/>
          </a:solidFill>
        </p:spPr>
        <p:txBody>
          <a:bodyPr wrap="square" rtlCol="0">
            <a:spAutoFit/>
          </a:bodyPr>
          <a:lstStyle/>
          <a:p>
            <a:pPr algn="ctr"/>
            <a:r>
              <a:rPr lang="en-US" dirty="0" smtClean="0"/>
              <a:t>The scatterplot reveals a mostly linear relationship between computer confidence pretest and computer confidence posttest.</a:t>
            </a:r>
          </a:p>
          <a:p>
            <a:pPr algn="ctr"/>
            <a:endParaRPr lang="en-US" dirty="0"/>
          </a:p>
          <a:p>
            <a:pPr algn="ctr"/>
            <a:r>
              <a:rPr lang="en-US" dirty="0" smtClean="0"/>
              <a:t>We can further refine the scatterplot by changing </a:t>
            </a:r>
            <a:r>
              <a:rPr lang="en-US" dirty="0"/>
              <a:t>the marker style to circles and </a:t>
            </a:r>
            <a:r>
              <a:rPr lang="en-US" dirty="0" smtClean="0"/>
              <a:t>reducing marker size.</a:t>
            </a:r>
          </a:p>
        </p:txBody>
      </p:sp>
    </p:spTree>
    <p:extLst>
      <p:ext uri="{BB962C8B-B14F-4D97-AF65-F5344CB8AC3E}">
        <p14:creationId xmlns:p14="http://schemas.microsoft.com/office/powerpoint/2010/main" val="42014705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9.24.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8255000" cy="5740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533400" y="2819400"/>
            <a:ext cx="3505200" cy="2862323"/>
          </a:xfrm>
          <a:prstGeom prst="rect">
            <a:avLst/>
          </a:prstGeom>
          <a:solidFill>
            <a:srgbClr val="001667"/>
          </a:solidFill>
        </p:spPr>
        <p:txBody>
          <a:bodyPr wrap="square" rtlCol="0">
            <a:spAutoFit/>
          </a:bodyPr>
          <a:lstStyle/>
          <a:p>
            <a:pPr algn="ctr"/>
            <a:r>
              <a:rPr lang="en-US" dirty="0" smtClean="0"/>
              <a:t>Double-click any marker on the scatterplot to launch the Format Data Series dialog. Select Marker Fill and black as the theme color.</a:t>
            </a:r>
          </a:p>
          <a:p>
            <a:pPr algn="ctr"/>
            <a:endParaRPr lang="en-US" dirty="0"/>
          </a:p>
          <a:p>
            <a:pPr algn="ctr"/>
            <a:r>
              <a:rPr lang="en-US" dirty="0" smtClean="0"/>
              <a:t>Click OK to apply the change.</a:t>
            </a:r>
          </a:p>
          <a:p>
            <a:pPr algn="ctr"/>
            <a:endParaRPr lang="en-US" dirty="0"/>
          </a:p>
          <a:p>
            <a:pPr algn="ctr"/>
            <a:r>
              <a:rPr lang="en-US" dirty="0" smtClean="0"/>
              <a:t> </a:t>
            </a:r>
            <a:r>
              <a:rPr lang="en-US" dirty="0"/>
              <a:t>D</a:t>
            </a:r>
            <a:r>
              <a:rPr lang="en-US" dirty="0" smtClean="0"/>
              <a:t>ouble-click any marker on the scatterplot to again launch the Format Data Series dialog.</a:t>
            </a:r>
          </a:p>
        </p:txBody>
      </p:sp>
    </p:spTree>
    <p:extLst>
      <p:ext uri="{BB962C8B-B14F-4D97-AF65-F5344CB8AC3E}">
        <p14:creationId xmlns:p14="http://schemas.microsoft.com/office/powerpoint/2010/main" val="41320904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4 at 9.30.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8255000" cy="5740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3429000" y="2971800"/>
            <a:ext cx="3505200" cy="2308324"/>
          </a:xfrm>
          <a:prstGeom prst="rect">
            <a:avLst/>
          </a:prstGeom>
          <a:solidFill>
            <a:srgbClr val="001667"/>
          </a:solidFill>
        </p:spPr>
        <p:txBody>
          <a:bodyPr wrap="square" rtlCol="0">
            <a:spAutoFit/>
          </a:bodyPr>
          <a:lstStyle/>
          <a:p>
            <a:pPr algn="ctr"/>
            <a:r>
              <a:rPr lang="en-US" dirty="0" smtClean="0"/>
              <a:t>Select Marker Style to circle and change size from 9 (default) to 2.</a:t>
            </a:r>
          </a:p>
          <a:p>
            <a:pPr algn="ctr"/>
            <a:endParaRPr lang="en-US" dirty="0"/>
          </a:p>
          <a:p>
            <a:pPr algn="ctr"/>
            <a:r>
              <a:rPr lang="en-US" dirty="0" smtClean="0"/>
              <a:t>Click OK to apply the change.</a:t>
            </a:r>
          </a:p>
          <a:p>
            <a:pPr algn="ctr"/>
            <a:endParaRPr lang="en-US" dirty="0"/>
          </a:p>
          <a:p>
            <a:pPr algn="ctr"/>
            <a:r>
              <a:rPr lang="en-US" dirty="0" smtClean="0"/>
              <a:t>The smaller size will increase resolution and facilitate interpreting the scatterplot. </a:t>
            </a:r>
          </a:p>
        </p:txBody>
      </p:sp>
    </p:spTree>
    <p:extLst>
      <p:ext uri="{BB962C8B-B14F-4D97-AF65-F5344CB8AC3E}">
        <p14:creationId xmlns:p14="http://schemas.microsoft.com/office/powerpoint/2010/main" val="38461801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9.33.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8363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0" y="2209800"/>
            <a:ext cx="3352800" cy="3693319"/>
          </a:xfrm>
          <a:prstGeom prst="rect">
            <a:avLst/>
          </a:prstGeom>
          <a:solidFill>
            <a:srgbClr val="001667"/>
          </a:solidFill>
        </p:spPr>
        <p:txBody>
          <a:bodyPr wrap="square" rtlCol="0">
            <a:spAutoFit/>
          </a:bodyPr>
          <a:lstStyle/>
          <a:p>
            <a:pPr algn="ctr"/>
            <a:r>
              <a:rPr lang="en-US" dirty="0" smtClean="0"/>
              <a:t>The  chart to the right is the resultant scatterplot. It depicts a moderate and direct (positive) relationship between the two variables. That is, as one variable increases so does the other. </a:t>
            </a:r>
          </a:p>
          <a:p>
            <a:pPr algn="ctr"/>
            <a:endParaRPr lang="en-US" dirty="0"/>
          </a:p>
          <a:p>
            <a:pPr algn="ctr"/>
            <a:r>
              <a:rPr lang="en-US" dirty="0"/>
              <a:t>To use the chart as a figure in a word processing document, select the chart and select Copy from the Excel Edit menu. Then paste the chart in your word processing document</a:t>
            </a:r>
            <a:r>
              <a:rPr lang="en-US" dirty="0" smtClean="0"/>
              <a:t>.</a:t>
            </a:r>
            <a:endParaRPr lang="en-US" dirty="0"/>
          </a:p>
        </p:txBody>
      </p:sp>
    </p:spTree>
    <p:extLst>
      <p:ext uri="{BB962C8B-B14F-4D97-AF65-F5344CB8AC3E}">
        <p14:creationId xmlns:p14="http://schemas.microsoft.com/office/powerpoint/2010/main" val="33940246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latin typeface="Times New Roman" pitchFamily="18" charset="0"/>
                <a:cs typeface="Times New Roman" pitchFamily="18" charset="0"/>
              </a:rPr>
              <a:t>Histogram</a:t>
            </a:r>
            <a:endParaRPr lang="en-US" sz="1800" dirty="0">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43743675"/>
              </p:ext>
            </p:extLst>
          </p:nvPr>
        </p:nvGraphicFramePr>
        <p:xfrm>
          <a:off x="533400" y="9144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940224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latin typeface="Times New Roman" pitchFamily="18" charset="0"/>
                <a:cs typeface="Times New Roman" pitchFamily="18" charset="0"/>
              </a:rPr>
              <a:t>Histogram Construction</a:t>
            </a:r>
            <a:endParaRPr lang="en-US" sz="1800" dirty="0">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4150139"/>
              </p:ext>
            </p:extLst>
          </p:nvPr>
        </p:nvGraphicFramePr>
        <p:xfrm>
          <a:off x="533400" y="9144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471693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dirty="0" smtClean="0">
                <a:latin typeface="Times New Roman" pitchFamily="18" charset="0"/>
                <a:cs typeface="Times New Roman" pitchFamily="18" charset="0"/>
              </a:rPr>
              <a:t>Creating a Chart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73215788"/>
              </p:ext>
            </p:extLst>
          </p:nvPr>
        </p:nvGraphicFramePr>
        <p:xfrm>
          <a:off x="533400" y="8382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2606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200" dirty="0" smtClean="0">
                <a:latin typeface="Times New Roman" pitchFamily="18" charset="0"/>
                <a:cs typeface="Times New Roman" pitchFamily="18" charset="0"/>
              </a:rPr>
              <a:t>Creating a Histogram</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1371600"/>
            <a:ext cx="8153400" cy="4724400"/>
          </a:xfrm>
        </p:spPr>
        <p:txBody>
          <a:bodyPr>
            <a:noAutofit/>
          </a:bodyPr>
          <a:lstStyle/>
          <a:p>
            <a:pPr marL="0" indent="0">
              <a:buNone/>
            </a:pPr>
            <a:r>
              <a:rPr lang="en-US" sz="2400" dirty="0" smtClean="0"/>
              <a:t>Determine </a:t>
            </a:r>
            <a:r>
              <a:rPr lang="en-US" sz="2400" dirty="0"/>
              <a:t>the number of bins. There is no single rule regarding the number of bins displayed by a histogram. Different size bins often reveal different characteristics of a distribution, so experimentation with the number of bins is often useful. A popular formula for determining the minimum number of bins (</a:t>
            </a:r>
            <a:r>
              <a:rPr lang="en-US" sz="2400" i="1" dirty="0"/>
              <a:t>k</a:t>
            </a:r>
            <a:r>
              <a:rPr lang="en-US" sz="2400" dirty="0"/>
              <a:t>) in a distribution is given below (must be 6 or higher</a:t>
            </a:r>
            <a:r>
              <a:rPr lang="en-US" sz="2400" dirty="0" smtClean="0"/>
              <a:t>).</a:t>
            </a:r>
          </a:p>
          <a:p>
            <a:pPr marL="0" indent="0">
              <a:buNone/>
            </a:pPr>
            <a:endParaRPr lang="en-US" sz="1800" dirty="0"/>
          </a:p>
          <a:p>
            <a:pPr marL="0" indent="0">
              <a:buNone/>
            </a:pPr>
            <a:endParaRPr lang="en-US" sz="1800" dirty="0" smtClean="0"/>
          </a:p>
          <a:p>
            <a:pPr marL="0" indent="0">
              <a:buNone/>
            </a:pPr>
            <a:endParaRPr lang="en-US" sz="1800" dirty="0" smtClean="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2264859210"/>
              </p:ext>
            </p:extLst>
          </p:nvPr>
        </p:nvGraphicFramePr>
        <p:xfrm>
          <a:off x="3886200" y="4191000"/>
          <a:ext cx="1691217" cy="762000"/>
        </p:xfrm>
        <a:graphic>
          <a:graphicData uri="http://schemas.openxmlformats.org/presentationml/2006/ole">
            <mc:AlternateContent xmlns:mc="http://schemas.openxmlformats.org/markup-compatibility/2006">
              <mc:Choice xmlns:v="urn:schemas-microsoft-com:vml" Requires="v">
                <p:oleObj spid="_x0000_s1083" name="Equation" r:id="rId3" imgW="508000" imgH="228600" progId="Equation.3">
                  <p:embed/>
                </p:oleObj>
              </mc:Choice>
              <mc:Fallback>
                <p:oleObj name="Equation" r:id="rId3" imgW="508000" imgH="228600" progId="Equation.3">
                  <p:embed/>
                  <p:pic>
                    <p:nvPicPr>
                      <p:cNvPr id="0" name=""/>
                      <p:cNvPicPr>
                        <a:picLocks noChangeAspect="1" noChangeArrowheads="1"/>
                      </p:cNvPicPr>
                      <p:nvPr/>
                    </p:nvPicPr>
                    <p:blipFill>
                      <a:blip r:embed="rId4"/>
                      <a:srcRect/>
                      <a:stretch>
                        <a:fillRect/>
                      </a:stretch>
                    </p:blipFill>
                    <p:spPr bwMode="auto">
                      <a:xfrm>
                        <a:off x="3886200" y="4191000"/>
                        <a:ext cx="1691217" cy="762000"/>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27522325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pic>
        <p:nvPicPr>
          <p:cNvPr id="6" name="Picture 5" descr="Screen Shot 2013-11-06 at 5.39.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7924800" cy="5029200"/>
          </a:xfrm>
          <a:prstGeom prst="rect">
            <a:avLst/>
          </a:prstGeom>
        </p:spPr>
      </p:pic>
      <p:sp>
        <p:nvSpPr>
          <p:cNvPr id="8" name="TextBox 7"/>
          <p:cNvSpPr txBox="1"/>
          <p:nvPr/>
        </p:nvSpPr>
        <p:spPr>
          <a:xfrm>
            <a:off x="1981200" y="4267200"/>
            <a:ext cx="5247073" cy="990124"/>
          </a:xfrm>
          <a:prstGeom prst="upArrowCallout">
            <a:avLst/>
          </a:prstGeom>
          <a:solidFill>
            <a:srgbClr val="001667"/>
          </a:solidFill>
        </p:spPr>
        <p:txBody>
          <a:bodyPr wrap="square" rtlCol="0">
            <a:spAutoFit/>
          </a:bodyPr>
          <a:lstStyle/>
          <a:p>
            <a:pPr algn="ctr"/>
            <a:r>
              <a:rPr lang="en-US" dirty="0" smtClean="0"/>
              <a:t>Calculate </a:t>
            </a:r>
            <a:r>
              <a:rPr lang="en-US" i="1" dirty="0" smtClean="0"/>
              <a:t>N</a:t>
            </a:r>
            <a:r>
              <a:rPr lang="en-US" dirty="0" smtClean="0"/>
              <a:t>, </a:t>
            </a:r>
            <a:r>
              <a:rPr lang="en-US" dirty="0"/>
              <a:t>√ </a:t>
            </a:r>
            <a:r>
              <a:rPr lang="en-US" i="1" dirty="0" smtClean="0"/>
              <a:t>N</a:t>
            </a:r>
            <a:r>
              <a:rPr lang="en-US" dirty="0" smtClean="0"/>
              <a:t>, Minimum, Maximum, Range and Interval using the formulas shown in cells T2:T7. </a:t>
            </a:r>
          </a:p>
        </p:txBody>
      </p:sp>
    </p:spTree>
    <p:extLst>
      <p:ext uri="{BB962C8B-B14F-4D97-AF65-F5344CB8AC3E}">
        <p14:creationId xmlns:p14="http://schemas.microsoft.com/office/powerpoint/2010/main" val="31405769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5.42.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894"/>
            <a:ext cx="7962900" cy="5016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3200400" y="4267200"/>
            <a:ext cx="5247073" cy="1838801"/>
          </a:xfrm>
          <a:prstGeom prst="upArrowCallout">
            <a:avLst/>
          </a:prstGeom>
          <a:solidFill>
            <a:srgbClr val="001667"/>
          </a:solidFill>
        </p:spPr>
        <p:txBody>
          <a:bodyPr wrap="square" rtlCol="0">
            <a:spAutoFit/>
          </a:bodyPr>
          <a:lstStyle/>
          <a:p>
            <a:pPr algn="ctr"/>
            <a:r>
              <a:rPr lang="en-US" dirty="0"/>
              <a:t>Round up the s</a:t>
            </a:r>
            <a:r>
              <a:rPr lang="en-US" dirty="0" smtClean="0"/>
              <a:t>quare root of </a:t>
            </a:r>
            <a:r>
              <a:rPr lang="en-US" i="1" dirty="0" smtClean="0"/>
              <a:t>N</a:t>
            </a:r>
            <a:r>
              <a:rPr lang="en-US" dirty="0" smtClean="0"/>
              <a:t> </a:t>
            </a:r>
            <a:r>
              <a:rPr lang="en-US" dirty="0"/>
              <a:t>to identify the minimum number of bins. Round down the interval to identify maximum bin width. In </a:t>
            </a:r>
            <a:r>
              <a:rPr lang="en-US" dirty="0" smtClean="0"/>
              <a:t>this example </a:t>
            </a:r>
            <a:r>
              <a:rPr lang="en-US" dirty="0"/>
              <a:t>the histogram will include 9 bins with a bin width of 3.</a:t>
            </a:r>
            <a:endParaRPr lang="en-US" dirty="0" smtClean="0"/>
          </a:p>
        </p:txBody>
      </p:sp>
    </p:spTree>
    <p:extLst>
      <p:ext uri="{BB962C8B-B14F-4D97-AF65-F5344CB8AC3E}">
        <p14:creationId xmlns:p14="http://schemas.microsoft.com/office/powerpoint/2010/main" val="9735292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06 at 5.50.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7366000" cy="5740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3124200" y="1981200"/>
            <a:ext cx="4343400" cy="3693319"/>
          </a:xfrm>
          <a:prstGeom prst="leftArrowCallout">
            <a:avLst/>
          </a:prstGeom>
          <a:solidFill>
            <a:srgbClr val="001667"/>
          </a:solidFill>
        </p:spPr>
        <p:txBody>
          <a:bodyPr wrap="square" rtlCol="0">
            <a:spAutoFit/>
          </a:bodyPr>
          <a:lstStyle/>
          <a:p>
            <a:pPr algn="ctr"/>
            <a:r>
              <a:rPr lang="en-US" dirty="0"/>
              <a:t>Create a label and set of bin upper boundary values for the histogram in cells S9:S18. Identify the first bin by adding the bin width to the minimum value (rounded). Then identify the upper boundary of subsequent bins by adding the bin width </a:t>
            </a:r>
            <a:r>
              <a:rPr lang="en-US" dirty="0" smtClean="0"/>
              <a:t>(3) to </a:t>
            </a:r>
            <a:r>
              <a:rPr lang="en-US" dirty="0"/>
              <a:t>the previous upper bin boundary as </a:t>
            </a:r>
            <a:r>
              <a:rPr lang="en-US" dirty="0" smtClean="0"/>
              <a:t>shown on this worksheet.</a:t>
            </a:r>
          </a:p>
        </p:txBody>
      </p:sp>
    </p:spTree>
    <p:extLst>
      <p:ext uri="{BB962C8B-B14F-4D97-AF65-F5344CB8AC3E}">
        <p14:creationId xmlns:p14="http://schemas.microsoft.com/office/powerpoint/2010/main" val="13826329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5.56.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0"/>
            <a:ext cx="7620000" cy="5778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762000" y="5181600"/>
            <a:ext cx="7620000" cy="923330"/>
          </a:xfrm>
          <a:prstGeom prst="rect">
            <a:avLst/>
          </a:prstGeom>
          <a:solidFill>
            <a:srgbClr val="001667"/>
          </a:solidFill>
        </p:spPr>
        <p:txBody>
          <a:bodyPr wrap="square" rtlCol="0">
            <a:spAutoFit/>
          </a:bodyPr>
          <a:lstStyle/>
          <a:p>
            <a:pPr algn="ctr"/>
            <a:r>
              <a:rPr lang="en-US" dirty="0"/>
              <a:t>Next, enter “Frequency” as a label in cell T9. Then highlight cells T10:T18 and enter the array formula “=FREQUENCY(C2:C76,S10:S18)” and hit the CTRL-SHIFT-ENTER (or RETURN) buttons at the same time.</a:t>
            </a:r>
            <a:endParaRPr lang="en-US" dirty="0" smtClean="0"/>
          </a:p>
        </p:txBody>
      </p:sp>
    </p:spTree>
    <p:extLst>
      <p:ext uri="{BB962C8B-B14F-4D97-AF65-F5344CB8AC3E}">
        <p14:creationId xmlns:p14="http://schemas.microsoft.com/office/powerpoint/2010/main" val="27034012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5.58.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0"/>
            <a:ext cx="7594600" cy="57912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4648200" y="2743200"/>
            <a:ext cx="3429000" cy="2031325"/>
          </a:xfrm>
          <a:prstGeom prst="leftArrowCallout">
            <a:avLst/>
          </a:prstGeom>
          <a:solidFill>
            <a:srgbClr val="001667"/>
          </a:solidFill>
        </p:spPr>
        <p:txBody>
          <a:bodyPr wrap="square" rtlCol="0">
            <a:spAutoFit/>
          </a:bodyPr>
          <a:lstStyle/>
          <a:p>
            <a:pPr algn="ctr"/>
            <a:r>
              <a:rPr lang="en-US" dirty="0" smtClean="0"/>
              <a:t>Excel produces a frequency table for the bins (class intervals). This table will be used to generate the histogram.</a:t>
            </a:r>
          </a:p>
        </p:txBody>
      </p:sp>
    </p:spTree>
    <p:extLst>
      <p:ext uri="{BB962C8B-B14F-4D97-AF65-F5344CB8AC3E}">
        <p14:creationId xmlns:p14="http://schemas.microsoft.com/office/powerpoint/2010/main" val="42875859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6.50.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6781800" cy="624069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4267200" y="3733800"/>
            <a:ext cx="4343400" cy="2031325"/>
          </a:xfrm>
          <a:prstGeom prst="rect">
            <a:avLst/>
          </a:prstGeom>
          <a:solidFill>
            <a:srgbClr val="001667"/>
          </a:solidFill>
        </p:spPr>
        <p:txBody>
          <a:bodyPr wrap="square" rtlCol="0">
            <a:spAutoFit/>
          </a:bodyPr>
          <a:lstStyle/>
          <a:p>
            <a:pPr algn="ctr"/>
            <a:r>
              <a:rPr lang="en-US" dirty="0"/>
              <a:t>Highlight the range of values to plot, T10:</a:t>
            </a:r>
            <a:r>
              <a:rPr lang="en-US" dirty="0" smtClean="0"/>
              <a:t>T18.</a:t>
            </a:r>
            <a:endParaRPr lang="en-US" dirty="0"/>
          </a:p>
          <a:p>
            <a:pPr algn="ctr"/>
            <a:r>
              <a:rPr lang="en-US" dirty="0"/>
              <a:t>Select the Charts tab. </a:t>
            </a:r>
            <a:r>
              <a:rPr lang="en-US" dirty="0" smtClean="0"/>
              <a:t>Select </a:t>
            </a:r>
            <a:r>
              <a:rPr lang="en-US" dirty="0"/>
              <a:t>2-D Clustered Column (the drop-down menu allows selection of a variety of column charts). The selected chart type appears on the workbook active sheet.</a:t>
            </a:r>
            <a:endParaRPr lang="en-US" dirty="0" smtClean="0"/>
          </a:p>
        </p:txBody>
      </p:sp>
    </p:spTree>
    <p:extLst>
      <p:ext uri="{BB962C8B-B14F-4D97-AF65-F5344CB8AC3E}">
        <p14:creationId xmlns:p14="http://schemas.microsoft.com/office/powerpoint/2010/main" val="131825089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6.54.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7086600" cy="620337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5181600" y="685800"/>
            <a:ext cx="3810000" cy="2585323"/>
          </a:xfrm>
          <a:prstGeom prst="rect">
            <a:avLst/>
          </a:prstGeom>
          <a:solidFill>
            <a:srgbClr val="001667"/>
          </a:solidFill>
        </p:spPr>
        <p:txBody>
          <a:bodyPr wrap="square" rtlCol="0">
            <a:spAutoFit/>
          </a:bodyPr>
          <a:lstStyle/>
          <a:p>
            <a:pPr algn="ctr"/>
            <a:r>
              <a:rPr lang="en-US" dirty="0"/>
              <a:t> Highlight the legend </a:t>
            </a:r>
            <a:r>
              <a:rPr lang="en-US" dirty="0" smtClean="0"/>
              <a:t>(Series 1) and </a:t>
            </a:r>
            <a:r>
              <a:rPr lang="en-US" dirty="0"/>
              <a:t>hit Delete. Double-click a column to open the Format Data Series dialog. Select Options and change gap width from 150% (default) to 0</a:t>
            </a:r>
            <a:r>
              <a:rPr lang="en-US" dirty="0" smtClean="0"/>
              <a:t>%. </a:t>
            </a:r>
            <a:r>
              <a:rPr lang="en-US" dirty="0"/>
              <a:t>Also, select Line and select black as the color so that columns are outlined in black. Click OK to close the dialog and make the </a:t>
            </a:r>
            <a:r>
              <a:rPr lang="en-US" dirty="0" smtClean="0"/>
              <a:t>changes.</a:t>
            </a:r>
          </a:p>
        </p:txBody>
      </p:sp>
    </p:spTree>
    <p:extLst>
      <p:ext uri="{BB962C8B-B14F-4D97-AF65-F5344CB8AC3E}">
        <p14:creationId xmlns:p14="http://schemas.microsoft.com/office/powerpoint/2010/main" val="35234200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6.59.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726"/>
            <a:ext cx="7162800" cy="628980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3048000" y="685800"/>
            <a:ext cx="5943600" cy="1200329"/>
          </a:xfrm>
          <a:prstGeom prst="rect">
            <a:avLst/>
          </a:prstGeom>
          <a:solidFill>
            <a:srgbClr val="001667"/>
          </a:solidFill>
        </p:spPr>
        <p:txBody>
          <a:bodyPr wrap="square" rtlCol="0">
            <a:spAutoFit/>
          </a:bodyPr>
          <a:lstStyle/>
          <a:p>
            <a:pPr algn="ctr"/>
            <a:r>
              <a:rPr lang="en-US" dirty="0" smtClean="0"/>
              <a:t>The result is a histogram that displays computer confidence posttest bin numbers on the x-axis.  It </a:t>
            </a:r>
            <a:r>
              <a:rPr lang="en-US" dirty="0"/>
              <a:t>reveals a non-symmetrical, negatively-skewed </a:t>
            </a:r>
            <a:r>
              <a:rPr lang="en-US" dirty="0" smtClean="0"/>
              <a:t>shape that deviates </a:t>
            </a:r>
            <a:r>
              <a:rPr lang="en-US" smtClean="0"/>
              <a:t>from normality. </a:t>
            </a:r>
            <a:endParaRPr lang="en-US" dirty="0" smtClean="0"/>
          </a:p>
        </p:txBody>
      </p:sp>
    </p:spTree>
    <p:extLst>
      <p:ext uri="{BB962C8B-B14F-4D97-AF65-F5344CB8AC3E}">
        <p14:creationId xmlns:p14="http://schemas.microsoft.com/office/powerpoint/2010/main" val="2633903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latin typeface="Times New Roman" pitchFamily="18" charset="0"/>
                <a:cs typeface="Times New Roman" pitchFamily="18" charset="0"/>
              </a:rPr>
              <a:t>Pie Chart</a:t>
            </a:r>
            <a:endParaRPr lang="en-US" sz="18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4568141"/>
              </p:ext>
            </p:extLst>
          </p:nvPr>
        </p:nvGraphicFramePr>
        <p:xfrm>
          <a:off x="533400" y="9144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870290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latin typeface="Times New Roman" pitchFamily="18" charset="0"/>
                <a:cs typeface="Times New Roman" pitchFamily="18" charset="0"/>
              </a:rPr>
              <a:t>Column Charts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2628821"/>
              </p:ext>
            </p:extLst>
          </p:nvPr>
        </p:nvGraphicFramePr>
        <p:xfrm>
          <a:off x="533400" y="7620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2947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11 at 8.15.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248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1828800" y="2971800"/>
            <a:ext cx="7086600" cy="2554545"/>
          </a:xfrm>
          <a:prstGeom prst="rect">
            <a:avLst/>
          </a:prstGeom>
          <a:solidFill>
            <a:srgbClr val="001667"/>
          </a:solidFill>
        </p:spPr>
        <p:txBody>
          <a:bodyPr wrap="square" rtlCol="0">
            <a:spAutoFit/>
          </a:bodyPr>
          <a:lstStyle/>
          <a:p>
            <a:pPr algn="ctr"/>
            <a:r>
              <a:rPr lang="en-US" sz="2000" dirty="0" smtClean="0"/>
              <a:t>The first step is to create a frequency table as shown in cells L1:M2.</a:t>
            </a:r>
          </a:p>
          <a:p>
            <a:pPr algn="ctr"/>
            <a:endParaRPr lang="en-US" sz="2000" dirty="0"/>
          </a:p>
          <a:p>
            <a:pPr algn="ctr"/>
            <a:r>
              <a:rPr lang="en-US" sz="2000" dirty="0"/>
              <a:t>Highlight the range of values to plot, L1:M2 in the above example. </a:t>
            </a:r>
          </a:p>
          <a:p>
            <a:pPr algn="ctr"/>
            <a:r>
              <a:rPr lang="en-US" sz="2000" dirty="0"/>
              <a:t>Select the Charts tab. Click Pie on the Insert Chart group of icons.</a:t>
            </a:r>
          </a:p>
          <a:p>
            <a:pPr algn="ctr"/>
            <a:r>
              <a:rPr lang="en-US" sz="2000" dirty="0"/>
              <a:t>Select 2-D Pie chart (the drop-down menu allows selection of a variety of pie charts). The selected chart type appears on the workbook active sheet.</a:t>
            </a:r>
            <a:endParaRPr lang="en-US" sz="2000" dirty="0" smtClean="0"/>
          </a:p>
        </p:txBody>
      </p:sp>
    </p:spTree>
    <p:extLst>
      <p:ext uri="{BB962C8B-B14F-4D97-AF65-F5344CB8AC3E}">
        <p14:creationId xmlns:p14="http://schemas.microsoft.com/office/powerpoint/2010/main" val="38354514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11 at 8.19.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848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762000" y="5486400"/>
            <a:ext cx="7086600" cy="707886"/>
          </a:xfrm>
          <a:prstGeom prst="rect">
            <a:avLst/>
          </a:prstGeom>
          <a:solidFill>
            <a:srgbClr val="001667"/>
          </a:solidFill>
        </p:spPr>
        <p:txBody>
          <a:bodyPr wrap="square" rtlCol="0">
            <a:spAutoFit/>
          </a:bodyPr>
          <a:lstStyle/>
          <a:p>
            <a:pPr algn="ctr"/>
            <a:r>
              <a:rPr lang="en-US" sz="2000" dirty="0" smtClean="0"/>
              <a:t>The chart can now be modified as desired by using tools available under the Excel Charts and Chart Layout tabs.  </a:t>
            </a:r>
          </a:p>
        </p:txBody>
      </p:sp>
    </p:spTree>
    <p:extLst>
      <p:ext uri="{BB962C8B-B14F-4D97-AF65-F5344CB8AC3E}">
        <p14:creationId xmlns:p14="http://schemas.microsoft.com/office/powerpoint/2010/main" val="29984326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962979771"/>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3-11-04 at 8.41.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4473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1" name="TextBox 10"/>
          <p:cNvSpPr txBox="1"/>
          <p:nvPr/>
        </p:nvSpPr>
        <p:spPr>
          <a:xfrm>
            <a:off x="1462151" y="2057400"/>
            <a:ext cx="6245933" cy="646331"/>
          </a:xfrm>
          <a:prstGeom prst="rect">
            <a:avLst/>
          </a:prstGeom>
          <a:solidFill>
            <a:srgbClr val="001667"/>
          </a:solidFill>
        </p:spPr>
        <p:txBody>
          <a:bodyPr wrap="none" rtlCol="0">
            <a:spAutoFit/>
          </a:bodyPr>
          <a:lstStyle/>
          <a:p>
            <a:pPr algn="ctr"/>
            <a:r>
              <a:rPr lang="en-US" dirty="0" smtClean="0"/>
              <a:t> Open the dataset </a:t>
            </a:r>
            <a:r>
              <a:rPr lang="en-US" i="1" dirty="0" smtClean="0"/>
              <a:t>Computer </a:t>
            </a:r>
            <a:r>
              <a:rPr lang="en-US" i="1" dirty="0" err="1" smtClean="0"/>
              <a:t>Anxiety.xlsx</a:t>
            </a:r>
            <a:r>
              <a:rPr lang="en-US" dirty="0" smtClean="0"/>
              <a:t>.</a:t>
            </a:r>
          </a:p>
          <a:p>
            <a:pPr algn="ctr"/>
            <a:r>
              <a:rPr lang="en-US" dirty="0" smtClean="0"/>
              <a:t>Click the worksheet Charts tab (at the bottom of the worksheet).  </a:t>
            </a:r>
          </a:p>
        </p:txBody>
      </p:sp>
      <p:sp>
        <p:nvSpPr>
          <p:cNvPr id="12" name="TextBox 11"/>
          <p:cNvSpPr txBox="1"/>
          <p:nvPr/>
        </p:nvSpPr>
        <p:spPr>
          <a:xfrm>
            <a:off x="2057400" y="29718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
        <p:nvSpPr>
          <p:cNvPr id="13" name="Oval 12"/>
          <p:cNvSpPr/>
          <p:nvPr/>
        </p:nvSpPr>
        <p:spPr>
          <a:xfrm>
            <a:off x="2057400" y="53340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000" y="3657600"/>
            <a:ext cx="5247073" cy="1477328"/>
          </a:xfrm>
          <a:prstGeom prst="rect">
            <a:avLst/>
          </a:prstGeom>
          <a:solidFill>
            <a:srgbClr val="001667"/>
          </a:solidFill>
        </p:spPr>
        <p:txBody>
          <a:bodyPr wrap="square" rtlCol="0">
            <a:spAutoFit/>
          </a:bodyPr>
          <a:lstStyle/>
          <a:p>
            <a:pPr algn="ctr"/>
            <a:r>
              <a:rPr lang="en-US" dirty="0" smtClean="0"/>
              <a:t>TASK</a:t>
            </a:r>
          </a:p>
          <a:p>
            <a:pPr algn="ctr"/>
            <a:r>
              <a:rPr lang="en-US" dirty="0" smtClean="0"/>
              <a:t> Create a 2-D clustered column chart of computer confidence pretest, computer confidence posttest, and computer confidence delayed test means clustered by gender.</a:t>
            </a:r>
          </a:p>
        </p:txBody>
      </p:sp>
    </p:spTree>
    <p:extLst>
      <p:ext uri="{BB962C8B-B14F-4D97-AF65-F5344CB8AC3E}">
        <p14:creationId xmlns:p14="http://schemas.microsoft.com/office/powerpoint/2010/main" val="1885980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3-11-04 at 8.41.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4473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1905000" y="3657600"/>
            <a:ext cx="5247073" cy="646331"/>
          </a:xfrm>
          <a:prstGeom prst="rect">
            <a:avLst/>
          </a:prstGeom>
          <a:solidFill>
            <a:srgbClr val="001667"/>
          </a:solidFill>
        </p:spPr>
        <p:txBody>
          <a:bodyPr wrap="square" rtlCol="0">
            <a:spAutoFit/>
          </a:bodyPr>
          <a:lstStyle/>
          <a:p>
            <a:pPr algn="ctr"/>
            <a:r>
              <a:rPr lang="en-US" dirty="0" smtClean="0"/>
              <a:t>The first step is to create a table of means disaggregated by gender as shown in cells E1:G4.</a:t>
            </a:r>
          </a:p>
        </p:txBody>
      </p:sp>
    </p:spTree>
    <p:extLst>
      <p:ext uri="{BB962C8B-B14F-4D97-AF65-F5344CB8AC3E}">
        <p14:creationId xmlns:p14="http://schemas.microsoft.com/office/powerpoint/2010/main" val="26864130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5 at 5.23.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3154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609600" y="3200400"/>
            <a:ext cx="8077200" cy="2308324"/>
          </a:xfrm>
          <a:prstGeom prst="rect">
            <a:avLst/>
          </a:prstGeom>
          <a:solidFill>
            <a:srgbClr val="001667"/>
          </a:solidFill>
        </p:spPr>
        <p:txBody>
          <a:bodyPr wrap="square" rtlCol="0">
            <a:spAutoFit/>
          </a:bodyPr>
          <a:lstStyle/>
          <a:p>
            <a:pPr algn="ctr"/>
            <a:r>
              <a:rPr lang="en-US" dirty="0" smtClean="0"/>
              <a:t>The AVERAGE function is used to calculate means.</a:t>
            </a:r>
          </a:p>
          <a:p>
            <a:pPr algn="ctr"/>
            <a:endParaRPr lang="en-US" dirty="0"/>
          </a:p>
          <a:p>
            <a:pPr algn="ctr"/>
            <a:r>
              <a:rPr lang="en-US" dirty="0"/>
              <a:t>AVERAGE(number1,number2,...). Returns the arithmetic mean, where numbers represent the range of numbers</a:t>
            </a:r>
            <a:r>
              <a:rPr lang="en-US" dirty="0" smtClean="0"/>
              <a:t>.</a:t>
            </a:r>
          </a:p>
          <a:p>
            <a:pPr algn="ctr"/>
            <a:endParaRPr lang="en-US" dirty="0"/>
          </a:p>
          <a:p>
            <a:pPr algn="ctr"/>
            <a:r>
              <a:rPr lang="en-US" dirty="0" smtClean="0"/>
              <a:t>Enter the labels and formulas shown in cells E1:G4 to generate the means. Note that cases are sorted in ascending order by gender (1 = male, 2 = female). Rows 2 through 18 represent male cases and rows 19 through 76 represent female cases.</a:t>
            </a:r>
          </a:p>
        </p:txBody>
      </p:sp>
    </p:spTree>
    <p:extLst>
      <p:ext uri="{BB962C8B-B14F-4D97-AF65-F5344CB8AC3E}">
        <p14:creationId xmlns:p14="http://schemas.microsoft.com/office/powerpoint/2010/main" val="7629731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5 at 5.38.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018178" cy="6248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3810000" y="2743200"/>
            <a:ext cx="4572000" cy="1754327"/>
          </a:xfrm>
          <a:prstGeom prst="rect">
            <a:avLst/>
          </a:prstGeom>
          <a:solidFill>
            <a:srgbClr val="001667"/>
          </a:solidFill>
        </p:spPr>
        <p:txBody>
          <a:bodyPr wrap="square" rtlCol="0">
            <a:spAutoFit/>
          </a:bodyPr>
          <a:lstStyle/>
          <a:p>
            <a:pPr algn="ctr"/>
            <a:r>
              <a:rPr lang="en-US" dirty="0"/>
              <a:t>Highlight the range of values to plot, E1:</a:t>
            </a:r>
            <a:r>
              <a:rPr lang="en-US" dirty="0" smtClean="0"/>
              <a:t>G4.</a:t>
            </a:r>
            <a:endParaRPr lang="en-US" dirty="0"/>
          </a:p>
          <a:p>
            <a:pPr algn="ctr"/>
            <a:r>
              <a:rPr lang="en-US" dirty="0"/>
              <a:t>Select the Charts tab. Click Column on the Insert Chart group of icons.</a:t>
            </a:r>
          </a:p>
          <a:p>
            <a:pPr algn="ctr"/>
            <a:r>
              <a:rPr lang="en-US" dirty="0"/>
              <a:t>Select </a:t>
            </a:r>
            <a:r>
              <a:rPr lang="en-US" dirty="0" smtClean="0"/>
              <a:t>Clustered Column (the 2-D version). The </a:t>
            </a:r>
            <a:r>
              <a:rPr lang="en-US" dirty="0"/>
              <a:t>selected chart type appears on the workbook active sheet.</a:t>
            </a:r>
          </a:p>
        </p:txBody>
      </p:sp>
      <p:sp>
        <p:nvSpPr>
          <p:cNvPr id="7" name="Oval 6"/>
          <p:cNvSpPr/>
          <p:nvPr/>
        </p:nvSpPr>
        <p:spPr>
          <a:xfrm>
            <a:off x="3810000" y="3810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662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5 at 5.45.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1545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0" y="2438400"/>
            <a:ext cx="3276600" cy="3693319"/>
          </a:xfrm>
          <a:prstGeom prst="rect">
            <a:avLst/>
          </a:prstGeom>
          <a:solidFill>
            <a:srgbClr val="001667"/>
          </a:solidFill>
        </p:spPr>
        <p:txBody>
          <a:bodyPr wrap="square" rtlCol="0">
            <a:spAutoFit/>
          </a:bodyPr>
          <a:lstStyle/>
          <a:p>
            <a:pPr algn="ctr"/>
            <a:r>
              <a:rPr lang="en-US" dirty="0" smtClean="0"/>
              <a:t>Next, format the column chart as desired. It is often useful to change the default colors to black and white, patterns, or </a:t>
            </a:r>
            <a:r>
              <a:rPr lang="en-US" dirty="0" err="1" smtClean="0"/>
              <a:t>grayscale</a:t>
            </a:r>
            <a:r>
              <a:rPr lang="en-US" dirty="0" smtClean="0"/>
              <a:t> if the chart is to be printed on a </a:t>
            </a:r>
            <a:r>
              <a:rPr lang="en-US" dirty="0" err="1" smtClean="0"/>
              <a:t>grayscale</a:t>
            </a:r>
            <a:r>
              <a:rPr lang="en-US" dirty="0" smtClean="0"/>
              <a:t> printer. Journals frequently will not accept color figures for publication. </a:t>
            </a:r>
          </a:p>
          <a:p>
            <a:pPr algn="ctr"/>
            <a:endParaRPr lang="en-US" dirty="0"/>
          </a:p>
          <a:p>
            <a:pPr algn="ctr"/>
            <a:r>
              <a:rPr lang="en-US" dirty="0" smtClean="0"/>
              <a:t>Start by selecting a blue column and double-clicking it in order to change the color of the blue fill. </a:t>
            </a:r>
            <a:endParaRPr lang="en-US" dirty="0"/>
          </a:p>
        </p:txBody>
      </p:sp>
    </p:spTree>
    <p:extLst>
      <p:ext uri="{BB962C8B-B14F-4D97-AF65-F5344CB8AC3E}">
        <p14:creationId xmlns:p14="http://schemas.microsoft.com/office/powerpoint/2010/main" val="33532857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2310</Words>
  <Application>Microsoft Macintosh PowerPoint</Application>
  <PresentationFormat>On-screen Show (4:3)</PresentationFormat>
  <Paragraphs>173</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Equation</vt:lpstr>
      <vt:lpstr>Statistical Fundamentals:  Using Microsoft Excel for Univariate and Bivariate Analysis Alfred P. Rovai</vt:lpstr>
      <vt:lpstr>Charts</vt:lpstr>
      <vt:lpstr>Creating a Chart</vt:lpstr>
      <vt:lpstr>Column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Scatterplots</vt:lpstr>
      <vt:lpstr>Scatterplot Uses</vt:lpstr>
      <vt:lpstr>Interpreting Scatterplots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Histogram</vt:lpstr>
      <vt:lpstr>Histogram Construction</vt:lpstr>
      <vt:lpstr>Creating a Histogram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Pie Chart</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Charts</dc:title>
  <dc:subject/>
  <dc:creator>Alfred P. Rovai</dc:creator>
  <cp:keywords/>
  <dc:description/>
  <cp:lastModifiedBy>Alfred Rovai</cp:lastModifiedBy>
  <cp:revision>199</cp:revision>
  <dcterms:created xsi:type="dcterms:W3CDTF">2013-06-04T13:30:25Z</dcterms:created>
  <dcterms:modified xsi:type="dcterms:W3CDTF">2014-03-20T23:19:53Z</dcterms:modified>
  <cp:category/>
</cp:coreProperties>
</file>